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Feedback</c:v>
                </c:pt>
                <c:pt idx="1">
                  <c:v>Delegation</c:v>
                </c:pt>
                <c:pt idx="2">
                  <c:v>Coaching</c:v>
                </c:pt>
                <c:pt idx="3">
                  <c:v>Planning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Feedback</c:v>
                </c:pt>
                <c:pt idx="1">
                  <c:v>Delegation</c:v>
                </c:pt>
                <c:pt idx="2">
                  <c:v>Coaching</c:v>
                </c:pt>
                <c:pt idx="3">
                  <c:v>Planning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LEADERSHIP ESSENTIALS FOR NEW MANAGERS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LEADERSHIP ESSENTIALS FOR NEW MANAGERS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LEADERSHIP ESSENTIALS FOR NEW MANAGERS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LEADERSHIP ESSENTIALS FOR NEW MANAGERS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314325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77190" y="2760548"/>
            <a:ext cx="282892" cy="35488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377190" y="2505945"/>
            <a:ext cx="282892" cy="254603"/>
          </a:xfrm>
          <a:custGeom>
            <a:avLst/>
            <a:gdLst/>
            <a:ahLst/>
            <a:cxnLst/>
            <a:rect l="l" t="t" r="r" b="b"/>
            <a:pathLst>
              <a:path w="282892" h="254603">
                <a:moveTo>
                  <a:pt x="0" y="254603"/>
                </a:moveTo>
                <a:lnTo>
                  <a:pt x="141446" y="0"/>
                </a:lnTo>
                <a:lnTo>
                  <a:pt x="282892" y="25460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470545" y="2505945"/>
            <a:ext cx="96183" cy="84868"/>
          </a:xfrm>
          <a:custGeom>
            <a:avLst/>
            <a:gdLst/>
            <a:ahLst/>
            <a:cxnLst/>
            <a:rect l="l" t="t" r="r" b="b"/>
            <a:pathLst>
              <a:path w="96183" h="84868">
                <a:moveTo>
                  <a:pt x="0" y="84868"/>
                </a:moveTo>
                <a:lnTo>
                  <a:pt x="48091" y="0"/>
                </a:lnTo>
                <a:lnTo>
                  <a:pt x="96183" y="8486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77190" y="6167914"/>
            <a:ext cx="282892" cy="14144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80110" y="2435169"/>
            <a:ext cx="282892" cy="387419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880110" y="2180566"/>
            <a:ext cx="282892" cy="254603"/>
          </a:xfrm>
          <a:custGeom>
            <a:avLst/>
            <a:gdLst/>
            <a:ahLst/>
            <a:cxnLst/>
            <a:rect l="l" t="t" r="r" b="b"/>
            <a:pathLst>
              <a:path w="282892" h="254603">
                <a:moveTo>
                  <a:pt x="0" y="254603"/>
                </a:moveTo>
                <a:lnTo>
                  <a:pt x="141446" y="0"/>
                </a:lnTo>
                <a:lnTo>
                  <a:pt x="282892" y="25460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973465" y="2180566"/>
            <a:ext cx="96183" cy="84868"/>
          </a:xfrm>
          <a:custGeom>
            <a:avLst/>
            <a:gdLst/>
            <a:ahLst/>
            <a:cxnLst/>
            <a:rect l="l" t="t" r="r" b="b"/>
            <a:pathLst>
              <a:path w="96183" h="84868">
                <a:moveTo>
                  <a:pt x="0" y="84868"/>
                </a:moveTo>
                <a:lnTo>
                  <a:pt x="48091" y="0"/>
                </a:lnTo>
                <a:lnTo>
                  <a:pt x="96183" y="8486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80110" y="6167914"/>
            <a:ext cx="282892" cy="14144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383030" y="2119655"/>
            <a:ext cx="282892" cy="418970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1383030" y="1865052"/>
            <a:ext cx="282892" cy="254603"/>
          </a:xfrm>
          <a:custGeom>
            <a:avLst/>
            <a:gdLst/>
            <a:ahLst/>
            <a:cxnLst/>
            <a:rect l="l" t="t" r="r" b="b"/>
            <a:pathLst>
              <a:path w="282892" h="254603">
                <a:moveTo>
                  <a:pt x="0" y="254603"/>
                </a:moveTo>
                <a:lnTo>
                  <a:pt x="141446" y="0"/>
                </a:lnTo>
                <a:lnTo>
                  <a:pt x="282892" y="25460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1476385" y="1865052"/>
            <a:ext cx="96183" cy="84867"/>
          </a:xfrm>
          <a:custGeom>
            <a:avLst/>
            <a:gdLst/>
            <a:ahLst/>
            <a:cxnLst/>
            <a:rect l="l" t="t" r="r" b="b"/>
            <a:pathLst>
              <a:path w="96183" h="84867">
                <a:moveTo>
                  <a:pt x="0" y="84867"/>
                </a:moveTo>
                <a:lnTo>
                  <a:pt x="48091" y="0"/>
                </a:lnTo>
                <a:lnTo>
                  <a:pt x="96183" y="8486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383030" y="6167914"/>
            <a:ext cx="282892" cy="14144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1885950" y="2063734"/>
            <a:ext cx="282892" cy="4245626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885950" y="1809130"/>
            <a:ext cx="282892" cy="254604"/>
          </a:xfrm>
          <a:custGeom>
            <a:avLst/>
            <a:gdLst/>
            <a:ahLst/>
            <a:cxnLst/>
            <a:rect l="l" t="t" r="r" b="b"/>
            <a:pathLst>
              <a:path w="282892" h="254604">
                <a:moveTo>
                  <a:pt x="0" y="254604"/>
                </a:moveTo>
                <a:lnTo>
                  <a:pt x="141446" y="0"/>
                </a:lnTo>
                <a:lnTo>
                  <a:pt x="282892" y="25460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1979305" y="1809130"/>
            <a:ext cx="96183" cy="84868"/>
          </a:xfrm>
          <a:custGeom>
            <a:avLst/>
            <a:gdLst/>
            <a:ahLst/>
            <a:cxnLst/>
            <a:rect l="l" t="t" r="r" b="b"/>
            <a:pathLst>
              <a:path w="96183" h="84868">
                <a:moveTo>
                  <a:pt x="0" y="84868"/>
                </a:moveTo>
                <a:lnTo>
                  <a:pt x="48091" y="0"/>
                </a:lnTo>
                <a:lnTo>
                  <a:pt x="96183" y="8486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885950" y="6167914"/>
            <a:ext cx="282892" cy="14144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2388870" y="1902322"/>
            <a:ext cx="282892" cy="440703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2388870" y="1647719"/>
            <a:ext cx="282892" cy="254603"/>
          </a:xfrm>
          <a:custGeom>
            <a:avLst/>
            <a:gdLst/>
            <a:ahLst/>
            <a:cxnLst/>
            <a:rect l="l" t="t" r="r" b="b"/>
            <a:pathLst>
              <a:path w="282892" h="254603">
                <a:moveTo>
                  <a:pt x="0" y="254603"/>
                </a:moveTo>
                <a:lnTo>
                  <a:pt x="141446" y="0"/>
                </a:lnTo>
                <a:lnTo>
                  <a:pt x="282892" y="25460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2482225" y="1647719"/>
            <a:ext cx="96183" cy="84868"/>
          </a:xfrm>
          <a:custGeom>
            <a:avLst/>
            <a:gdLst/>
            <a:ahLst/>
            <a:cxnLst/>
            <a:rect l="l" t="t" r="r" b="b"/>
            <a:pathLst>
              <a:path w="96183" h="84868">
                <a:moveTo>
                  <a:pt x="0" y="84868"/>
                </a:moveTo>
                <a:lnTo>
                  <a:pt x="48091" y="0"/>
                </a:lnTo>
                <a:lnTo>
                  <a:pt x="96183" y="8486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388870" y="6167914"/>
            <a:ext cx="282892" cy="14144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714750" y="1524000"/>
            <a:ext cx="742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LEADERSHIP PROGRAMME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14750" y="57340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FACILITATOR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14750" y="59245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Trainer Name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50000" y="57340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DURATION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50000" y="59245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Full day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85250" y="57340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AUDIENCE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985250" y="59245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First-time managers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4750" y="1857375"/>
            <a:ext cx="7905750" cy="2476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Leadership Essentials for New Managers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4750" y="4476750"/>
            <a:ext cx="66675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doing the work to leading the people who do 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Core skills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Apply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Your success is now measured by your team's success.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workshop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7719060" y="1809750"/>
            <a:ext cx="378714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GROUND RULE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What is shared here stays here.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Set clear expectations and goals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Give feedback that helps people grow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Run effective one-on-ones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Delegate without losing control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70%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team engagement depends on the manager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 in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new managers get no training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30 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weekly one-on-one is enough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Rectangle 5"/>
          <p:cNvSpPr/>
          <p:nvPr/>
        </p:nvSpPr>
        <p:spPr>
          <a:xfrm>
            <a:off x="685800" y="19926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Direction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Make goals and priorities clear.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1" name="Rectangle 10"/>
          <p:cNvSpPr/>
          <p:nvPr/>
        </p:nvSpPr>
        <p:spPr>
          <a:xfrm>
            <a:off x="4381500" y="199263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815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Development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Help each person grow.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6" name="Rectangle 15"/>
          <p:cNvSpPr/>
          <p:nvPr/>
        </p:nvSpPr>
        <p:spPr>
          <a:xfrm>
            <a:off x="8077200" y="199263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772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Delivery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Remove blockers, track results.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Your new role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Situation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When and where</a:t>
            </a:r>
          </a:p>
        </p:txBody>
      </p:sp>
      <p:sp>
        <p:nvSpPr>
          <p:cNvPr id="10" name="Oval 9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Behaviour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What you observed</a:t>
            </a:r>
          </a:p>
        </p:txBody>
      </p:sp>
      <p:sp>
        <p:nvSpPr>
          <p:cNvPr id="15" name="Oval 14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effect it had</a:t>
            </a:r>
          </a:p>
        </p:txBody>
      </p:sp>
      <p:sp>
        <p:nvSpPr>
          <p:cNvPr id="20" name="Oval 19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Next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Agree what changes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Feedback with SBI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Hold weekly one-on-ones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Praise in public, correct in private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Delegate outcomes, not tasks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Doing the work yourself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Saving feedback for appraisals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Managing everyone the same way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Give SBI feedback on a real situation.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 pairs, prepare one positive and one developmental piece of feedback. Deliver, then swap. Observers score clarity and kindness.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Try it: Feedback practice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Goals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Three written goals each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1:1s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Booked weekly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Feedback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Given within a week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Delegation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One task handed over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09:30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Opening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From player to coach</a:t>
            </a:r>
          </a:p>
        </p:txBody>
      </p:sp>
      <p:sp>
        <p:nvSpPr>
          <p:cNvPr id="10" name="Oval 9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10:30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Direction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12:00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Feedback</a:t>
            </a:r>
          </a:p>
        </p:txBody>
      </p:sp>
      <p:sp>
        <p:nvSpPr>
          <p:cNvPr id="18" name="Oval 17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14:00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scenarios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Leadership is not about being in charge. It is about taking care of those in your charge.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Workshop facilitator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Rectangle 5"/>
          <p:cNvSpPr/>
          <p:nvPr/>
        </p:nvSpPr>
        <p:spPr>
          <a:xfrm>
            <a:off x="685800" y="19926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Book one-on-ones with everyone.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1" name="Rectangle 10"/>
          <p:cNvSpPr/>
          <p:nvPr/>
        </p:nvSpPr>
        <p:spPr>
          <a:xfrm>
            <a:off x="4381500" y="199263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815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Agree goals with each person.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6" name="Rectangle 15"/>
          <p:cNvSpPr/>
          <p:nvPr/>
        </p:nvSpPr>
        <p:spPr>
          <a:xfrm>
            <a:off x="8077200" y="199263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772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Delegate one meaningful task.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Your team is your job now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Clarity beats control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Feedback is a gift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Grow people, not just results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10820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Trainer Name   ·   training@yourdomain.in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905000"/>
            <a:ext cx="96774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Now go and practise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905250"/>
            <a:ext cx="70104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Questions, feedback and next steps.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ining-577">
  <a:themeElements>
    <a:clrScheme name="Morphiq training-577">
      <a:dk1>
        <a:srgbClr val="2A1020"/>
      </a:dk1>
      <a:lt1>
        <a:srgbClr val="FFF7FA"/>
      </a:lt1>
      <a:dk2>
        <a:srgbClr val="6E5260"/>
      </a:dk2>
      <a:lt2>
        <a:srgbClr val="F9E3EC"/>
      </a:lt2>
      <a:accent1>
        <a:srgbClr val="A4135A"/>
      </a:accent1>
      <a:accent2>
        <a:srgbClr val="F48C06"/>
      </a:accent2>
      <a:accent3>
        <a:srgbClr val="3A0CA3"/>
      </a:accent3>
      <a:accent4>
        <a:srgbClr val="2A9D8F"/>
      </a:accent4>
      <a:accent5>
        <a:srgbClr val="EFCEDD"/>
      </a:accent5>
      <a:accent6>
        <a:srgbClr val="DDD2D7"/>
      </a:accent6>
      <a:hlink>
        <a:srgbClr val="A4135A"/>
      </a:hlink>
      <a:folHlink>
        <a:srgbClr val="F48C06"/>
      </a:folHlink>
    </a:clrScheme>
    <a:fontScheme name="Morphiq training-577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Essentials for New Managers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