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36" r:id="rId87"/>
    <p:sldId id="337" r:id="rId88"/>
    <p:sldId id="338" r:id="rId89"/>
    <p:sldId id="339" r:id="rId90"/>
    <p:sldId id="340" r:id="rId91"/>
    <p:sldId id="341" r:id="rId92"/>
    <p:sldId id="342" r:id="rId9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<Relationship Id="rId75" Type="http://schemas.openxmlformats.org/officeDocument/2006/relationships/slide" Target="slides/slide69.xml"/><Relationship Id="rId76" Type="http://schemas.openxmlformats.org/officeDocument/2006/relationships/slide" Target="slides/slide70.xml"/><Relationship Id="rId77" Type="http://schemas.openxmlformats.org/officeDocument/2006/relationships/slide" Target="slides/slide71.xml"/><Relationship Id="rId78" Type="http://schemas.openxmlformats.org/officeDocument/2006/relationships/slide" Target="slides/slide72.xml"/><Relationship Id="rId79" Type="http://schemas.openxmlformats.org/officeDocument/2006/relationships/slide" Target="slides/slide73.xml"/><Relationship Id="rId80" Type="http://schemas.openxmlformats.org/officeDocument/2006/relationships/slide" Target="slides/slide74.xml"/><Relationship Id="rId81" Type="http://schemas.openxmlformats.org/officeDocument/2006/relationships/slide" Target="slides/slide75.xml"/><Relationship Id="rId82" Type="http://schemas.openxmlformats.org/officeDocument/2006/relationships/slide" Target="slides/slide76.xml"/><Relationship Id="rId83" Type="http://schemas.openxmlformats.org/officeDocument/2006/relationships/slide" Target="slides/slide77.xml"/><Relationship Id="rId84" Type="http://schemas.openxmlformats.org/officeDocument/2006/relationships/slide" Target="slides/slide78.xml"/><Relationship Id="rId85" Type="http://schemas.openxmlformats.org/officeDocument/2006/relationships/slide" Target="slides/slide79.xml"/><Relationship Id="rId86" Type="http://schemas.openxmlformats.org/officeDocument/2006/relationships/slide" Target="slides/slide80.xml"/><Relationship Id="rId87" Type="http://schemas.openxmlformats.org/officeDocument/2006/relationships/slide" Target="slides/slide81.xml"/><Relationship Id="rId88" Type="http://schemas.openxmlformats.org/officeDocument/2006/relationships/slide" Target="slides/slide82.xml"/><Relationship Id="rId89" Type="http://schemas.openxmlformats.org/officeDocument/2006/relationships/slide" Target="slides/slide83.xml"/><Relationship Id="rId90" Type="http://schemas.openxmlformats.org/officeDocument/2006/relationships/slide" Target="slides/slide84.xml"/><Relationship Id="rId91" Type="http://schemas.openxmlformats.org/officeDocument/2006/relationships/slide" Target="slides/slide85.xml"/><Relationship Id="rId92" Type="http://schemas.openxmlformats.org/officeDocument/2006/relationships/slide" Target="slides/slide86.xml"/><Relationship Id="rId93" Type="http://schemas.openxmlformats.org/officeDocument/2006/relationships/slide" Target="slides/slide87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_rels/chart5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5.xlsx"/></Relationships>
</file>

<file path=ppt/charts/_rels/chart6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Before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Structure</c:v>
                </c:pt>
                <c:pt idx="1">
                  <c:v>Slides</c:v>
                </c:pt>
                <c:pt idx="2">
                  <c:v>Voice</c:v>
                </c:pt>
                <c:pt idx="3">
                  <c:v>Q&amp;A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2.1</c:v>
                </c:pt>
                <c:pt idx="1">
                  <c:v>2.4</c:v>
                </c:pt>
                <c:pt idx="2">
                  <c:v>1.8</c:v>
                </c:pt>
                <c:pt idx="3">
                  <c:v>2.6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After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Sheet1!$A$2:$A$5</c:f>
              <c:strCache>
                <c:ptCount val="4"/>
                <c:pt idx="0">
                  <c:v>Structure</c:v>
                </c:pt>
                <c:pt idx="1">
                  <c:v>Slides</c:v>
                </c:pt>
                <c:pt idx="2">
                  <c:v>Voice</c:v>
                </c:pt>
                <c:pt idx="3">
                  <c:v>Q&amp;A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3.9</c:v>
                </c:pt>
                <c:pt idx="1">
                  <c:v>4.2</c:v>
                </c:pt>
                <c:pt idx="2">
                  <c:v>3.6</c:v>
                </c:pt>
                <c:pt idx="3">
                  <c:v>4.1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Before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Feedback</c:v>
                </c:pt>
                <c:pt idx="1">
                  <c:v>Delegation</c:v>
                </c:pt>
                <c:pt idx="2">
                  <c:v>Coaching</c:v>
                </c:pt>
                <c:pt idx="3">
                  <c:v>Planning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2.1</c:v>
                </c:pt>
                <c:pt idx="1">
                  <c:v>2.4</c:v>
                </c:pt>
                <c:pt idx="2">
                  <c:v>1.8</c:v>
                </c:pt>
                <c:pt idx="3">
                  <c:v>2.6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After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Sheet1!$A$2:$A$5</c:f>
              <c:strCache>
                <c:ptCount val="4"/>
                <c:pt idx="0">
                  <c:v>Feedback</c:v>
                </c:pt>
                <c:pt idx="1">
                  <c:v>Delegation</c:v>
                </c:pt>
                <c:pt idx="2">
                  <c:v>Coaching</c:v>
                </c:pt>
                <c:pt idx="3">
                  <c:v>Planning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3.9</c:v>
                </c:pt>
                <c:pt idx="1">
                  <c:v>4.2</c:v>
                </c:pt>
                <c:pt idx="2">
                  <c:v>3.6</c:v>
                </c:pt>
                <c:pt idx="3">
                  <c:v>4.1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Before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Formulas</c:v>
                </c:pt>
                <c:pt idx="1">
                  <c:v>Lookups</c:v>
                </c:pt>
                <c:pt idx="2">
                  <c:v>Pivots</c:v>
                </c:pt>
                <c:pt idx="3">
                  <c:v>Charts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2.1</c:v>
                </c:pt>
                <c:pt idx="1">
                  <c:v>2.4</c:v>
                </c:pt>
                <c:pt idx="2">
                  <c:v>1.8</c:v>
                </c:pt>
                <c:pt idx="3">
                  <c:v>2.6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After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Sheet1!$A$2:$A$5</c:f>
              <c:strCache>
                <c:ptCount val="4"/>
                <c:pt idx="0">
                  <c:v>Formulas</c:v>
                </c:pt>
                <c:pt idx="1">
                  <c:v>Lookups</c:v>
                </c:pt>
                <c:pt idx="2">
                  <c:v>Pivots</c:v>
                </c:pt>
                <c:pt idx="3">
                  <c:v>Charts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3.9</c:v>
                </c:pt>
                <c:pt idx="1">
                  <c:v>4.2</c:v>
                </c:pt>
                <c:pt idx="2">
                  <c:v>3.6</c:v>
                </c:pt>
                <c:pt idx="3">
                  <c:v>4.1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Before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Empathy</c:v>
                </c:pt>
                <c:pt idx="1">
                  <c:v>Problem solving</c:v>
                </c:pt>
                <c:pt idx="2">
                  <c:v>Phone</c:v>
                </c:pt>
                <c:pt idx="3">
                  <c:v>Chat &amp; email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2.1</c:v>
                </c:pt>
                <c:pt idx="1">
                  <c:v>2.4</c:v>
                </c:pt>
                <c:pt idx="2">
                  <c:v>1.8</c:v>
                </c:pt>
                <c:pt idx="3">
                  <c:v>2.6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After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Sheet1!$A$2:$A$5</c:f>
              <c:strCache>
                <c:ptCount val="4"/>
                <c:pt idx="0">
                  <c:v>Empathy</c:v>
                </c:pt>
                <c:pt idx="1">
                  <c:v>Problem solving</c:v>
                </c:pt>
                <c:pt idx="2">
                  <c:v>Phone</c:v>
                </c:pt>
                <c:pt idx="3">
                  <c:v>Chat &amp; email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3.9</c:v>
                </c:pt>
                <c:pt idx="1">
                  <c:v>4.2</c:v>
                </c:pt>
                <c:pt idx="2">
                  <c:v>3.6</c:v>
                </c:pt>
                <c:pt idx="3">
                  <c:v>4.1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Before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Planning</c:v>
                </c:pt>
                <c:pt idx="1">
                  <c:v>Focus</c:v>
                </c:pt>
                <c:pt idx="2">
                  <c:v>Prioritising</c:v>
                </c:pt>
                <c:pt idx="3">
                  <c:v>Saying no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2.1</c:v>
                </c:pt>
                <c:pt idx="1">
                  <c:v>2.4</c:v>
                </c:pt>
                <c:pt idx="2">
                  <c:v>1.8</c:v>
                </c:pt>
                <c:pt idx="3">
                  <c:v>2.6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After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Sheet1!$A$2:$A$5</c:f>
              <c:strCache>
                <c:ptCount val="4"/>
                <c:pt idx="0">
                  <c:v>Planning</c:v>
                </c:pt>
                <c:pt idx="1">
                  <c:v>Focus</c:v>
                </c:pt>
                <c:pt idx="2">
                  <c:v>Prioritising</c:v>
                </c:pt>
                <c:pt idx="3">
                  <c:v>Saying no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3.9</c:v>
                </c:pt>
                <c:pt idx="1">
                  <c:v>4.2</c:v>
                </c:pt>
                <c:pt idx="2">
                  <c:v>3.6</c:v>
                </c:pt>
                <c:pt idx="3">
                  <c:v>4.1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Before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Hazard spotting</c:v>
                </c:pt>
                <c:pt idx="1">
                  <c:v>PPE use</c:v>
                </c:pt>
                <c:pt idx="2">
                  <c:v>Emergencies</c:v>
                </c:pt>
                <c:pt idx="3">
                  <c:v>Reporting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2.1</c:v>
                </c:pt>
                <c:pt idx="1">
                  <c:v>2.4</c:v>
                </c:pt>
                <c:pt idx="2">
                  <c:v>1.8</c:v>
                </c:pt>
                <c:pt idx="3">
                  <c:v>2.6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After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Sheet1!$A$2:$A$5</c:f>
              <c:strCache>
                <c:ptCount val="4"/>
                <c:pt idx="0">
                  <c:v>Hazard spotting</c:v>
                </c:pt>
                <c:pt idx="1">
                  <c:v>PPE use</c:v>
                </c:pt>
                <c:pt idx="2">
                  <c:v>Emergencies</c:v>
                </c:pt>
                <c:pt idx="3">
                  <c:v>Reporting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3.9</c:v>
                </c:pt>
                <c:pt idx="1">
                  <c:v>4.2</c:v>
                </c:pt>
                <c:pt idx="2">
                  <c:v>3.6</c:v>
                </c:pt>
                <c:pt idx="3">
                  <c:v>4.1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LEADERSHIP ACADEMY — FULL PROGRAMME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LEADERSHIP ACADEMY — FULL PROGRAMME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LEADERSHIP ACADEMY — FULL PROGRAMME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LEADERSHIP ACADEMY — FULL PROGRAMME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3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4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5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6.xml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1714500"/>
            <a:ext cx="12192000" cy="3238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559040" y="1714500"/>
            <a:ext cx="4632960" cy="32385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6" name="Connector 5"/>
          <p:cNvCxnSpPr/>
          <p:nvPr/>
        </p:nvCxnSpPr>
        <p:spPr>
          <a:xfrm>
            <a:off x="10924794" y="3074670"/>
            <a:ext cx="310896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10784218" y="3599307"/>
            <a:ext cx="269244" cy="155448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10400157" y="3983368"/>
            <a:ext cx="155448" cy="269244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9" name="Connector 8"/>
          <p:cNvCxnSpPr/>
          <p:nvPr/>
        </p:nvCxnSpPr>
        <p:spPr>
          <a:xfrm>
            <a:off x="9875520" y="4123944"/>
            <a:ext cx="0" cy="310896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0" name="Connector 9"/>
          <p:cNvCxnSpPr/>
          <p:nvPr/>
        </p:nvCxnSpPr>
        <p:spPr>
          <a:xfrm flipH="1">
            <a:off x="9195435" y="3983368"/>
            <a:ext cx="155448" cy="269244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1" name="Connector 10"/>
          <p:cNvCxnSpPr/>
          <p:nvPr/>
        </p:nvCxnSpPr>
        <p:spPr>
          <a:xfrm flipH="1">
            <a:off x="8697578" y="3599307"/>
            <a:ext cx="269244" cy="155448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2" name="Connector 11"/>
          <p:cNvCxnSpPr/>
          <p:nvPr/>
        </p:nvCxnSpPr>
        <p:spPr>
          <a:xfrm flipH="1">
            <a:off x="8515350" y="3074670"/>
            <a:ext cx="310896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3" name="Connector 12"/>
          <p:cNvCxnSpPr/>
          <p:nvPr/>
        </p:nvCxnSpPr>
        <p:spPr>
          <a:xfrm flipH="1" flipV="1">
            <a:off x="8697578" y="2394585"/>
            <a:ext cx="269244" cy="155448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4" name="Connector 13"/>
          <p:cNvCxnSpPr/>
          <p:nvPr/>
        </p:nvCxnSpPr>
        <p:spPr>
          <a:xfrm flipH="1" flipV="1">
            <a:off x="9195435" y="1896728"/>
            <a:ext cx="155448" cy="269244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9875520" y="1714500"/>
            <a:ext cx="0" cy="310896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10400157" y="1896728"/>
            <a:ext cx="155448" cy="269244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7" name="Connector 16"/>
          <p:cNvCxnSpPr/>
          <p:nvPr/>
        </p:nvCxnSpPr>
        <p:spPr>
          <a:xfrm flipV="1">
            <a:off x="10784218" y="2394585"/>
            <a:ext cx="269244" cy="155448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sp>
        <p:nvSpPr>
          <p:cNvPr id="18" name="Oval 17"/>
          <p:cNvSpPr/>
          <p:nvPr/>
        </p:nvSpPr>
        <p:spPr>
          <a:xfrm>
            <a:off x="9098280" y="2297430"/>
            <a:ext cx="1554480" cy="15544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9549079" y="3696462"/>
            <a:ext cx="652882" cy="3886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9517990" y="4100627"/>
            <a:ext cx="715061" cy="101041"/>
          </a:xfrm>
          <a:prstGeom prst="roundRect">
            <a:avLst>
              <a:gd name="adj" fmla="val 2828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9517990" y="4256075"/>
            <a:ext cx="715061" cy="101041"/>
          </a:xfrm>
          <a:prstGeom prst="roundRect">
            <a:avLst>
              <a:gd name="adj" fmla="val 2828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9517990" y="4411523"/>
            <a:ext cx="715061" cy="101041"/>
          </a:xfrm>
          <a:prstGeom prst="roundRect">
            <a:avLst>
              <a:gd name="adj" fmla="val 2828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3" name="Connector 22"/>
          <p:cNvCxnSpPr/>
          <p:nvPr/>
        </p:nvCxnSpPr>
        <p:spPr>
          <a:xfrm>
            <a:off x="9681210" y="3152394"/>
            <a:ext cx="194310" cy="272034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cxnSp>
        <p:nvCxnSpPr>
          <p:cNvPr id="24" name="Connector 23"/>
          <p:cNvCxnSpPr/>
          <p:nvPr/>
        </p:nvCxnSpPr>
        <p:spPr>
          <a:xfrm flipV="1">
            <a:off x="9875520" y="3152394"/>
            <a:ext cx="194310" cy="272034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sp>
        <p:nvSpPr>
          <p:cNvPr id="25" name="TextBox 24"/>
          <p:cNvSpPr txBox="1"/>
          <p:nvPr/>
        </p:nvSpPr>
        <p:spPr>
          <a:xfrm>
            <a:off x="609600" y="1333500"/>
            <a:ext cx="109728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TRAINING PROGRAMME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09600" y="596265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tx1"/>
                </a:solidFill>
                <a:latin typeface="+mn-lt"/>
              </a:rPr>
              <a:t>Presenter Name   ·   6   ·   2026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905000"/>
            <a:ext cx="6827520" cy="2857500"/>
          </a:xfrm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05000"/>
              </a:lnSpc>
            </a:pPr>
            <a:r>
              <a:rPr sz="4900" b="1" i="0">
                <a:solidFill>
                  <a:schemeClr val="bg1"/>
                </a:solidFill>
                <a:latin typeface="+mj-lt"/>
              </a:rPr>
              <a:t>Leadership Academy — Full Programme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5143500"/>
            <a:ext cx="72390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Modules, activities and assessments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CONTENTS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1733550"/>
            <a:ext cx="3505200" cy="2019300"/>
          </a:xfrm>
          <a:prstGeom prst="roundRect">
            <a:avLst>
              <a:gd name="adj" fmla="val 6603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382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28575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Presentation Skills Bootcamp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733550"/>
            <a:ext cx="3505200" cy="2019300"/>
          </a:xfrm>
          <a:prstGeom prst="roundRect">
            <a:avLst>
              <a:gd name="adj" fmla="val 6603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0" y="28575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Leadership Essentials for New Managers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77200" y="1733550"/>
            <a:ext cx="3505200" cy="2019300"/>
          </a:xfrm>
          <a:prstGeom prst="roundRect">
            <a:avLst>
              <a:gd name="adj" fmla="val 6603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058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05800" y="28575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Excel for Everyday Analysis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09600" y="3981450"/>
            <a:ext cx="3505200" cy="2019300"/>
          </a:xfrm>
          <a:prstGeom prst="roundRect">
            <a:avLst>
              <a:gd name="adj" fmla="val 6603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82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8200" y="51054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Customer Service Excellence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43400" y="3981450"/>
            <a:ext cx="3505200" cy="2019300"/>
          </a:xfrm>
          <a:prstGeom prst="roundRect">
            <a:avLst>
              <a:gd name="adj" fmla="val 6603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72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0" y="51054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Time Management Masterclass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077200" y="3981450"/>
            <a:ext cx="3505200" cy="2019300"/>
          </a:xfrm>
          <a:prstGeom prst="roundRect">
            <a:avLst>
              <a:gd name="adj" fmla="val 6603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058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05800" y="51054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Workplace Safety Induction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Course map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Presentation Skills Bootcamp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81100" y="1333500"/>
            <a:ext cx="98298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Plan, design and deliver talks people remember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33600" y="4953000"/>
            <a:ext cx="79248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Module 1 · Presentation Skills Bootcamp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1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41920" y="1733550"/>
            <a:ext cx="3840480" cy="4267200"/>
          </a:xfrm>
          <a:prstGeom prst="roundRect">
            <a:avLst>
              <a:gd name="adj" fmla="val 347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8620" y="2000250"/>
            <a:ext cx="330708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GROUND RULE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8620" y="2400300"/>
            <a:ext cx="3307080" cy="3314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Everyone presents for two minutes today.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What you will learn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583680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Build a talk around one big idea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Design simple, visual slides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Speak with confidence and pace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Handle questions gracefully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10 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to win or lose attention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672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4958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958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words per slide is plenty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9248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534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534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points people remember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552450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figures for discussion.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The case for change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1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76300" y="216027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Hook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Open with a question, fact or story.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4622800" y="216027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Three points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Each with one example.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369300" y="216027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Call to action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End with what you want them to do.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Plan the story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1</a:t>
            </a:r>
          </a:p>
        </p:txBody>
      </p:sp>
      <p:sp>
        <p:nvSpPr>
          <p:cNvPr id="4" name="Oval 3"/>
          <p:cNvSpPr/>
          <p:nvPr/>
        </p:nvSpPr>
        <p:spPr>
          <a:xfrm>
            <a:off x="1362075" y="18288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620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6765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048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Outline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29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Story on one page</a:t>
            </a:r>
          </a:p>
        </p:txBody>
      </p:sp>
      <p:sp>
        <p:nvSpPr>
          <p:cNvPr id="9" name="Oval 8"/>
          <p:cNvSpPr/>
          <p:nvPr/>
        </p:nvSpPr>
        <p:spPr>
          <a:xfrm>
            <a:off x="4105275" y="18288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052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197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480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Draft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861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Build slides last</a:t>
            </a:r>
          </a:p>
        </p:txBody>
      </p:sp>
      <p:sp>
        <p:nvSpPr>
          <p:cNvPr id="14" name="Oval 13"/>
          <p:cNvSpPr/>
          <p:nvPr/>
        </p:nvSpPr>
        <p:spPr>
          <a:xfrm>
            <a:off x="6848475" y="18288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484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629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Rehearse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Out loud, three times</a:t>
            </a:r>
          </a:p>
        </p:txBody>
      </p:sp>
      <p:sp>
        <p:nvSpPr>
          <p:cNvPr id="19" name="Oval 18"/>
          <p:cNvSpPr/>
          <p:nvPr/>
        </p:nvSpPr>
        <p:spPr>
          <a:xfrm>
            <a:off x="9591675" y="18288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916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344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Refine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725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Cut 20% of the words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Rehearse like a pro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1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1733550"/>
            <a:ext cx="5314950" cy="609600"/>
          </a:xfrm>
          <a:prstGeom prst="roundRect">
            <a:avLst>
              <a:gd name="adj" fmla="val 131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3820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Do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Look at people, not slides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Pause after key points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One idea per slide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733550"/>
            <a:ext cx="5314950" cy="609600"/>
          </a:xfrm>
          <a:prstGeom prst="roundRect">
            <a:avLst>
              <a:gd name="adj" fmla="val 13125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Avoid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Reading your slides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Apologising for nerves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Rushing the ending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Do this, not that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1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5047488" cy="4267200"/>
          </a:xfrm>
          <a:prstGeom prst="roundRect">
            <a:avLst>
              <a:gd name="adj" fmla="val 468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52374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4670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Activity photo / worksheet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76188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Present one idea in two minutes with three slides.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76188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Prepare for fifteen minutes, then present to your table. Each listener gives one "keep" and one "try" note.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Try it: Two-minute talk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1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733550"/>
          <a:ext cx="109728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57600"/>
                <a:gridCol w="3657600"/>
                <a:gridCol w="36576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Step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What good looks like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Self-check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Hook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First 10 seconds land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Structure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Three clear points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Slides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Big text, few words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Close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Clear call to action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50101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Tick each item during the practice round.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Practice checklist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1</a:t>
            </a:r>
          </a:p>
        </p:txBody>
      </p:sp>
      <p:sp>
        <p:nvSpPr>
          <p:cNvPr id="4" name="Pentagon 3"/>
          <p:cNvSpPr/>
          <p:nvPr/>
        </p:nvSpPr>
        <p:spPr>
          <a:xfrm>
            <a:off x="609600" y="1924050"/>
            <a:ext cx="28003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191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10:00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Opening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Memorable talks</a:t>
            </a:r>
          </a:p>
        </p:txBody>
      </p:sp>
      <p:sp>
        <p:nvSpPr>
          <p:cNvPr id="8" name="Chevron 7"/>
          <p:cNvSpPr/>
          <p:nvPr/>
        </p:nvSpPr>
        <p:spPr>
          <a:xfrm>
            <a:off x="3352800" y="1924050"/>
            <a:ext cx="28003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766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10:30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290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Module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Story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1924050"/>
            <a:ext cx="28003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11:30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Module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Design and delivery</a:t>
            </a:r>
          </a:p>
        </p:txBody>
      </p:sp>
      <p:sp>
        <p:nvSpPr>
          <p:cNvPr id="16" name="Chevron 15"/>
          <p:cNvSpPr/>
          <p:nvPr/>
        </p:nvSpPr>
        <p:spPr>
          <a:xfrm>
            <a:off x="8839200" y="1924050"/>
            <a:ext cx="28003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630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12:30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154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Practice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154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Two-minute talks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Workshop agenda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0" y="666750"/>
            <a:ext cx="15240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92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52600" y="2190750"/>
            <a:ext cx="8686800" cy="2381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Make it simple. Make it memorable. Make it yours.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52600" y="4857750"/>
            <a:ext cx="86868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150">
                <a:solidFill>
                  <a:schemeClr val="tx1"/>
                </a:solidFill>
                <a:latin typeface="+mn-lt"/>
              </a:rPr>
              <a:t>WORKSHOP FACILITATOR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1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6803136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93736" y="1828800"/>
            <a:ext cx="3788664" cy="3695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Self-rated confidence on a 5-point scale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Confidence before and after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1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76300" y="216027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Week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Record yourself once.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4622800" y="216027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Week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Present at a team meeting.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369300" y="216027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Month 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Volunteer for a bigger audience.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Your 30-day action plan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Key takeaways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8778240" cy="42100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One big idea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Slides support you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Rehearse out loud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Finish strong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300" b="1" i="0">
                <a:solidFill>
                  <a:schemeClr val="tx1"/>
                </a:solidFill>
                <a:latin typeface="+mj-lt"/>
              </a:rPr>
              <a:t>Leadership Essentials for New Managers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81100" y="1333500"/>
            <a:ext cx="98298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From doing the work to leading the people who do it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33600" y="4953000"/>
            <a:ext cx="79248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Module 2 · Leadership Essentials for New Managers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2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41920" y="1733550"/>
            <a:ext cx="3840480" cy="4267200"/>
          </a:xfrm>
          <a:prstGeom prst="roundRect">
            <a:avLst>
              <a:gd name="adj" fmla="val 347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8620" y="2000250"/>
            <a:ext cx="330708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GROUND RULE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8620" y="2400300"/>
            <a:ext cx="3307080" cy="3314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What is shared here stays here.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What you will learn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583680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Set clear expectations and goals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Give feedback that helps people grow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Run effective one-on-ones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Delegate without losing control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70%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of team engagement depends on the manager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672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4958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 in 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958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new managers get no training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9248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534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150" b="1" i="0">
                <a:solidFill>
                  <a:schemeClr val="accent1"/>
                </a:solidFill>
                <a:latin typeface="+mj-lt"/>
              </a:rPr>
              <a:t>30 min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534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weekly one-on-one is enough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552450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figures for discussion.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The case for change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2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76300" y="216027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Direction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Make goals and priorities clear.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4622800" y="216027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Development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Help each person grow.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369300" y="216027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Delivery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Remove blockers, track results.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Your new role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2</a:t>
            </a:r>
          </a:p>
        </p:txBody>
      </p:sp>
      <p:sp>
        <p:nvSpPr>
          <p:cNvPr id="4" name="Oval 3"/>
          <p:cNvSpPr/>
          <p:nvPr/>
        </p:nvSpPr>
        <p:spPr>
          <a:xfrm>
            <a:off x="1362075" y="18288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620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6765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048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Situation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29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When and where</a:t>
            </a:r>
          </a:p>
        </p:txBody>
      </p:sp>
      <p:sp>
        <p:nvSpPr>
          <p:cNvPr id="9" name="Oval 8"/>
          <p:cNvSpPr/>
          <p:nvPr/>
        </p:nvSpPr>
        <p:spPr>
          <a:xfrm>
            <a:off x="4105275" y="18288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052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197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480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Behaviour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861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What you observed</a:t>
            </a:r>
          </a:p>
        </p:txBody>
      </p:sp>
      <p:sp>
        <p:nvSpPr>
          <p:cNvPr id="14" name="Oval 13"/>
          <p:cNvSpPr/>
          <p:nvPr/>
        </p:nvSpPr>
        <p:spPr>
          <a:xfrm>
            <a:off x="6848475" y="18288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484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629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Impact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The effect it had</a:t>
            </a:r>
          </a:p>
        </p:txBody>
      </p:sp>
      <p:sp>
        <p:nvSpPr>
          <p:cNvPr id="19" name="Oval 18"/>
          <p:cNvSpPr/>
          <p:nvPr/>
        </p:nvSpPr>
        <p:spPr>
          <a:xfrm>
            <a:off x="9591675" y="18288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916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344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Next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725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Agree what changes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Feedback with SBI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2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1733550"/>
            <a:ext cx="5314950" cy="609600"/>
          </a:xfrm>
          <a:prstGeom prst="roundRect">
            <a:avLst>
              <a:gd name="adj" fmla="val 131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3820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Do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Hold weekly one-on-ones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Praise in public, correct in private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Delegate outcomes, not tasks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733550"/>
            <a:ext cx="5314950" cy="609600"/>
          </a:xfrm>
          <a:prstGeom prst="roundRect">
            <a:avLst>
              <a:gd name="adj" fmla="val 13125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Avoid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Doing the work yourself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Saving feedback for appraisals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Managing everyone the same way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Do this, not that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2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5047488" cy="4267200"/>
          </a:xfrm>
          <a:prstGeom prst="roundRect">
            <a:avLst>
              <a:gd name="adj" fmla="val 468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52374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4670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Activity photo / worksheet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76188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Give SBI feedback on a real situation.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76188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 pairs, prepare one positive and one developmental piece of feedback. Deliver, then swap. Observers score clarity and kindness.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Try it: Feedback practice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2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733550"/>
          <a:ext cx="109728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57600"/>
                <a:gridCol w="3657600"/>
                <a:gridCol w="36576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Step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What good looks like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Self-check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Goals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Three written goals each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1:1s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Booked weekly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Feedback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Given within a week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Delegation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One task handed over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50101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Tick each item during the practice round.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Practice checklist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2</a:t>
            </a:r>
          </a:p>
        </p:txBody>
      </p:sp>
      <p:sp>
        <p:nvSpPr>
          <p:cNvPr id="4" name="Pentagon 3"/>
          <p:cNvSpPr/>
          <p:nvPr/>
        </p:nvSpPr>
        <p:spPr>
          <a:xfrm>
            <a:off x="609600" y="1924050"/>
            <a:ext cx="28003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191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09:30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Opening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From player to coach</a:t>
            </a:r>
          </a:p>
        </p:txBody>
      </p:sp>
      <p:sp>
        <p:nvSpPr>
          <p:cNvPr id="8" name="Chevron 7"/>
          <p:cNvSpPr/>
          <p:nvPr/>
        </p:nvSpPr>
        <p:spPr>
          <a:xfrm>
            <a:off x="3352800" y="1924050"/>
            <a:ext cx="28003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766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10:30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290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Module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Direction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1924050"/>
            <a:ext cx="28003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12:00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Module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Feedback</a:t>
            </a:r>
          </a:p>
        </p:txBody>
      </p:sp>
      <p:sp>
        <p:nvSpPr>
          <p:cNvPr id="16" name="Chevron 15"/>
          <p:cNvSpPr/>
          <p:nvPr/>
        </p:nvSpPr>
        <p:spPr>
          <a:xfrm>
            <a:off x="8839200" y="1924050"/>
            <a:ext cx="28003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630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14:00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154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Practice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154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Real scenarios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Workshop agenda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0" y="666750"/>
            <a:ext cx="15240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92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52600" y="2190750"/>
            <a:ext cx="8686800" cy="2381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Leadership is not about being in charge. It is about taking care of those in your charge.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52600" y="4857750"/>
            <a:ext cx="86868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150">
                <a:solidFill>
                  <a:schemeClr val="tx1"/>
                </a:solidFill>
                <a:latin typeface="+mn-lt"/>
              </a:rPr>
              <a:t>WORKSHOP FACILITATOR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2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6803136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93736" y="1828800"/>
            <a:ext cx="3788664" cy="3695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Self-rated confidence on a 5-point scale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Confidence before and after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2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76300" y="216027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Week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Book one-on-ones with everyone.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4622800" y="216027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Week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Agree goals with each person.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369300" y="216027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Month 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Delegate one meaningful task.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Your 30-day action plan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Key takeaways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8778240" cy="42100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Your team is your job now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Clarity beats control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Feedback is a gift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Grow people, not just results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100" b="1" i="0">
                <a:solidFill>
                  <a:schemeClr val="tx1"/>
                </a:solidFill>
                <a:latin typeface="+mj-lt"/>
              </a:rPr>
              <a:t>Excel for Everyday Analysis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81100" y="1333500"/>
            <a:ext cx="98298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Formulas, pivots and charts you will actually use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33600" y="4953000"/>
            <a:ext cx="79248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Module 3 · Excel for Everyday Analysis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3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41920" y="1733550"/>
            <a:ext cx="3840480" cy="4267200"/>
          </a:xfrm>
          <a:prstGeom prst="roundRect">
            <a:avLst>
              <a:gd name="adj" fmla="val 347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8620" y="2000250"/>
            <a:ext cx="330708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GROUND RULE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8620" y="2400300"/>
            <a:ext cx="3307080" cy="3314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Bring a laptop with Excel or Google Sheets.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What you will learn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583680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Clean data quickly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Use lookups and conditional formulas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Summarise with pivot tables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Build clear, honest charts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20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functions cover most daily work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672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4958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5 min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958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to build a pivot table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9248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534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3 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534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saved weekly by automating reports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552450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figures for discussion.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The case for change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3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76300" y="216027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SUMIFS / COUNTIFS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Totals and counts with conditions.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4622800" y="216027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XLOOKUP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Find values across tables.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369300" y="216027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IF / IFS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Logic and categories.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Must-know formulas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3</a:t>
            </a:r>
          </a:p>
        </p:txBody>
      </p:sp>
      <p:sp>
        <p:nvSpPr>
          <p:cNvPr id="4" name="Oval 3"/>
          <p:cNvSpPr/>
          <p:nvPr/>
        </p:nvSpPr>
        <p:spPr>
          <a:xfrm>
            <a:off x="1362075" y="18288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620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6765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048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Clean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29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Trim, split, de-duplicate</a:t>
            </a:r>
          </a:p>
        </p:txBody>
      </p:sp>
      <p:sp>
        <p:nvSpPr>
          <p:cNvPr id="9" name="Oval 8"/>
          <p:cNvSpPr/>
          <p:nvPr/>
        </p:nvSpPr>
        <p:spPr>
          <a:xfrm>
            <a:off x="4105275" y="18288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052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197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480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Structure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861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Convert to a table</a:t>
            </a:r>
          </a:p>
        </p:txBody>
      </p:sp>
      <p:sp>
        <p:nvSpPr>
          <p:cNvPr id="14" name="Oval 13"/>
          <p:cNvSpPr/>
          <p:nvPr/>
        </p:nvSpPr>
        <p:spPr>
          <a:xfrm>
            <a:off x="6848475" y="18288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484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629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Summarise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Pivot by the right fields</a:t>
            </a:r>
          </a:p>
        </p:txBody>
      </p:sp>
      <p:sp>
        <p:nvSpPr>
          <p:cNvPr id="19" name="Oval 18"/>
          <p:cNvSpPr/>
          <p:nvPr/>
        </p:nvSpPr>
        <p:spPr>
          <a:xfrm>
            <a:off x="9591675" y="18288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916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344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Show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725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Chart one key message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From raw data to insight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3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1733550"/>
            <a:ext cx="5314950" cy="609600"/>
          </a:xfrm>
          <a:prstGeom prst="roundRect">
            <a:avLst>
              <a:gd name="adj" fmla="val 131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3820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Do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Keep raw data on its own sheet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Use tables and named ranges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Label every chart axis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733550"/>
            <a:ext cx="5314950" cy="609600"/>
          </a:xfrm>
          <a:prstGeom prst="roundRect">
            <a:avLst>
              <a:gd name="adj" fmla="val 13125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Avoid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Merged cells in data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Hard-coded numbers in formulas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3D pie charts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Do this, not that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3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5047488" cy="4267200"/>
          </a:xfrm>
          <a:prstGeom prst="roundRect">
            <a:avLst>
              <a:gd name="adj" fmla="val 468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52374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4670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Activity photo / worksheet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76188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Turn 500 rows of sample sales data into a one-page summary.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76188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Clean the data, build two pivots (by region and by month) and one chart. Present your dashboard in two minutes.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Try it: Build a sales dashboard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3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733550"/>
          <a:ext cx="109728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57600"/>
                <a:gridCol w="3657600"/>
                <a:gridCol w="36576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Step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What good looks like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Self-check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Data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Formatted as a table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Formulas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 hard-coded values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Pivot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Totals reconcile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Chart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Title, labels, one message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50101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Tick each item during the practice round.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Practice checklist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3</a:t>
            </a:r>
          </a:p>
        </p:txBody>
      </p:sp>
      <p:sp>
        <p:nvSpPr>
          <p:cNvPr id="4" name="Pentagon 3"/>
          <p:cNvSpPr/>
          <p:nvPr/>
        </p:nvSpPr>
        <p:spPr>
          <a:xfrm>
            <a:off x="609600" y="1924050"/>
            <a:ext cx="28003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191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10:00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Warm-up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Spreadsheet habits</a:t>
            </a:r>
          </a:p>
        </p:txBody>
      </p:sp>
      <p:sp>
        <p:nvSpPr>
          <p:cNvPr id="8" name="Chevron 7"/>
          <p:cNvSpPr/>
          <p:nvPr/>
        </p:nvSpPr>
        <p:spPr>
          <a:xfrm>
            <a:off x="3352800" y="1924050"/>
            <a:ext cx="28003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766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10:30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290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Module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Formulas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1924050"/>
            <a:ext cx="28003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11:45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Module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Pivots and charts</a:t>
            </a:r>
          </a:p>
        </p:txBody>
      </p:sp>
      <p:sp>
        <p:nvSpPr>
          <p:cNvPr id="16" name="Chevron 15"/>
          <p:cNvSpPr/>
          <p:nvPr/>
        </p:nvSpPr>
        <p:spPr>
          <a:xfrm>
            <a:off x="8839200" y="1924050"/>
            <a:ext cx="28003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630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13:00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154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Practice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154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Dashboard build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Workshop agenda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0" y="666750"/>
            <a:ext cx="15240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92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52600" y="2190750"/>
            <a:ext cx="8686800" cy="2381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A good spreadsheet answers a question before anyone asks it.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52600" y="4857750"/>
            <a:ext cx="86868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150">
                <a:solidFill>
                  <a:schemeClr val="tx1"/>
                </a:solidFill>
                <a:latin typeface="+mn-lt"/>
              </a:rPr>
              <a:t>WORKSHOP FACILITATOR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3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6803136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93736" y="1828800"/>
            <a:ext cx="3788664" cy="3695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Self-rated confidence on a 5-point scale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Confidence before and after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3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76300" y="216027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Week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Replace one manual report with a pivot.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4622800" y="216027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Week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Use XLOOKUP on real data.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369300" y="216027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Week 3–4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Build a team dashboard.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Your 30-day action plan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Key takeaways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8778240" cy="42100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Clean data first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Tables, not ranges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Pivot to summarise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One chart, one message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250" b="1" i="0">
                <a:solidFill>
                  <a:schemeClr val="tx1"/>
                </a:solidFill>
                <a:latin typeface="+mj-lt"/>
              </a:rPr>
              <a:t>Customer Service Excellence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81100" y="1333500"/>
            <a:ext cx="98298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Turn every interaction into a reason to come back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33600" y="4953000"/>
            <a:ext cx="79248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Module 4 · Customer Service Excellence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4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41920" y="1733550"/>
            <a:ext cx="3840480" cy="4267200"/>
          </a:xfrm>
          <a:prstGeom prst="roundRect">
            <a:avLst>
              <a:gd name="adj" fmla="val 347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8620" y="2000250"/>
            <a:ext cx="330708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GROUND RULE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8620" y="2400300"/>
            <a:ext cx="3307080" cy="3314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Role plays are safe practice; mistakes welcome.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What you will learn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583680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Resolve issues with the LEARN model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Handle angry customers calmly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Use positive, clear language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Follow up so issues stay solved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86%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950" b="0" i="0">
                <a:solidFill>
                  <a:schemeClr val="tx2"/>
                </a:solidFill>
                <a:latin typeface="+mn-lt"/>
              </a:rPr>
              <a:t>would pay more for better service (illustrative)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672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4958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 in 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958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leave after one bad experience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9248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534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5×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534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cheaper to keep than win a customer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552450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figures for discussion.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The case for change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4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76300" y="216027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Speed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 quick, honest first response.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4622800" y="216027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Empathy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Feeling heard and taken seriously.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369300" y="216027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Resolution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 fix, or a clear next step.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What customers want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4</a:t>
            </a:r>
          </a:p>
        </p:txBody>
      </p:sp>
      <p:sp>
        <p:nvSpPr>
          <p:cNvPr id="4" name="Oval 3"/>
          <p:cNvSpPr/>
          <p:nvPr/>
        </p:nvSpPr>
        <p:spPr>
          <a:xfrm>
            <a:off x="1362075" y="18288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620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6765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048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Listen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29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Let them finish</a:t>
            </a:r>
          </a:p>
        </p:txBody>
      </p:sp>
      <p:sp>
        <p:nvSpPr>
          <p:cNvPr id="9" name="Oval 8"/>
          <p:cNvSpPr/>
          <p:nvPr/>
        </p:nvSpPr>
        <p:spPr>
          <a:xfrm>
            <a:off x="4105275" y="18288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052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197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480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Empathise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861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Acknowledge the feeling</a:t>
            </a:r>
          </a:p>
        </p:txBody>
      </p:sp>
      <p:sp>
        <p:nvSpPr>
          <p:cNvPr id="14" name="Oval 13"/>
          <p:cNvSpPr/>
          <p:nvPr/>
        </p:nvSpPr>
        <p:spPr>
          <a:xfrm>
            <a:off x="6848475" y="18288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484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629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Apologise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Own the experience</a:t>
            </a:r>
          </a:p>
        </p:txBody>
      </p:sp>
      <p:sp>
        <p:nvSpPr>
          <p:cNvPr id="19" name="Oval 18"/>
          <p:cNvSpPr/>
          <p:nvPr/>
        </p:nvSpPr>
        <p:spPr>
          <a:xfrm>
            <a:off x="9591675" y="18288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916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344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Resolve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725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Fix it, then follow up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The LEARN model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4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1733550"/>
            <a:ext cx="5314950" cy="609600"/>
          </a:xfrm>
          <a:prstGeom prst="roundRect">
            <a:avLst>
              <a:gd name="adj" fmla="val 131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3820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Do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Use the customer's name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Say what you will do and when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Close the loop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733550"/>
            <a:ext cx="5314950" cy="609600"/>
          </a:xfrm>
          <a:prstGeom prst="roundRect">
            <a:avLst>
              <a:gd name="adj" fmla="val 13125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Avoid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"That's not my department"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Blaming the system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Promising what you cannot deliver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Do this, not that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4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5047488" cy="4267200"/>
          </a:xfrm>
          <a:prstGeom prst="roundRect">
            <a:avLst>
              <a:gd name="adj" fmla="val 468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52374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4670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Activity photo / worksheet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76188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Practise LEARN with three real scenarios.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76188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 threes: customer, agent and observer. Rotate roles. The observer notes phrases that calmed or escalated the conversation.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Try it: Difficult-customer role play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4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733550"/>
          <a:ext cx="109728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57600"/>
                <a:gridCol w="3657600"/>
                <a:gridCol w="36576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Step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What good looks like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Self-check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Greeting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Warm, within 10 seconds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Listening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 interruptions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Language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Positive, no jargon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Close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Next step and timeline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50101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Tick each item during the practice round.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Practice checklist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4</a:t>
            </a:r>
          </a:p>
        </p:txBody>
      </p:sp>
      <p:sp>
        <p:nvSpPr>
          <p:cNvPr id="4" name="Pentagon 3"/>
          <p:cNvSpPr/>
          <p:nvPr/>
        </p:nvSpPr>
        <p:spPr>
          <a:xfrm>
            <a:off x="609600" y="1924050"/>
            <a:ext cx="28003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191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10:00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Welcome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What great service feels like</a:t>
            </a:r>
          </a:p>
        </p:txBody>
      </p:sp>
      <p:sp>
        <p:nvSpPr>
          <p:cNvPr id="8" name="Chevron 7"/>
          <p:cNvSpPr/>
          <p:nvPr/>
        </p:nvSpPr>
        <p:spPr>
          <a:xfrm>
            <a:off x="3352800" y="1924050"/>
            <a:ext cx="28003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766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10:45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290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Module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Customer needs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1924050"/>
            <a:ext cx="28003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11:30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Module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LEARN</a:t>
            </a:r>
          </a:p>
        </p:txBody>
      </p:sp>
      <p:sp>
        <p:nvSpPr>
          <p:cNvPr id="16" name="Chevron 15"/>
          <p:cNvSpPr/>
          <p:nvPr/>
        </p:nvSpPr>
        <p:spPr>
          <a:xfrm>
            <a:off x="8839200" y="1924050"/>
            <a:ext cx="28003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630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12:30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154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Practice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154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Role plays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Workshop agenda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0" y="666750"/>
            <a:ext cx="15240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92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52600" y="2190750"/>
            <a:ext cx="8686800" cy="2381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Service is not a department. It is everyone's job.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52600" y="4857750"/>
            <a:ext cx="86868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150">
                <a:solidFill>
                  <a:schemeClr val="tx1"/>
                </a:solidFill>
                <a:latin typeface="+mn-lt"/>
              </a:rPr>
              <a:t>WORKSHOP FACILITATOR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4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6803136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93736" y="1828800"/>
            <a:ext cx="3788664" cy="3695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Self-rated confidence on a 5-point scale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Confidence before and after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4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76300" y="216027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Daily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One extra-mile moment per shift.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4622800" y="216027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Weekly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Share a customer story at huddle.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369300" y="216027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Monthly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Review feedback as a team.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Your 30-day action plan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Key takeaways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8778240" cy="42100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Listen first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Own the problem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Speak positively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Always follow up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05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950" b="1" i="0">
                <a:solidFill>
                  <a:schemeClr val="tx1"/>
                </a:solidFill>
                <a:latin typeface="+mj-lt"/>
              </a:rPr>
              <a:t>Time Management Masterclass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81100" y="1333500"/>
            <a:ext cx="98298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Plan the week, protect focus, finish what matters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33600" y="4953000"/>
            <a:ext cx="79248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Module 5 · Time Management Masterclass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5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41920" y="1733550"/>
            <a:ext cx="3840480" cy="4267200"/>
          </a:xfrm>
          <a:prstGeom prst="roundRect">
            <a:avLst>
              <a:gd name="adj" fmla="val 347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8620" y="2000250"/>
            <a:ext cx="330708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GROUND RULE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8620" y="2400300"/>
            <a:ext cx="3307080" cy="3314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Bring your calendar and current to-do list.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What you will learn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583680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Set priorities with a simple matrix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Plan a realistic week in 20 minutes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Protect deep-focus time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Say no without guilt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2.1 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daily time lost to distractions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672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4958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40%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958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of tasks are urgent but not important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9248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534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25 min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534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one focus block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552450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figures for discussion.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The case for change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5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76300" y="216027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Do now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Urgent and important: deadlines, crises.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4622800" y="216027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Schedule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Important, not urgent: growth, health.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369300" y="216027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550" b="1" i="0">
                <a:solidFill>
                  <a:schemeClr val="tx1"/>
                </a:solidFill>
                <a:latin typeface="+mj-lt"/>
              </a:rPr>
              <a:t>Delegate or drop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Urgent but unimportant, or neither.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The priority matrix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5</a:t>
            </a:r>
          </a:p>
        </p:txBody>
      </p:sp>
      <p:sp>
        <p:nvSpPr>
          <p:cNvPr id="4" name="Oval 3"/>
          <p:cNvSpPr/>
          <p:nvPr/>
        </p:nvSpPr>
        <p:spPr>
          <a:xfrm>
            <a:off x="1362075" y="18288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620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6765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048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Review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29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Look back at last week</a:t>
            </a:r>
          </a:p>
        </p:txBody>
      </p:sp>
      <p:sp>
        <p:nvSpPr>
          <p:cNvPr id="9" name="Oval 8"/>
          <p:cNvSpPr/>
          <p:nvPr/>
        </p:nvSpPr>
        <p:spPr>
          <a:xfrm>
            <a:off x="4105275" y="18288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052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197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480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Choose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861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Pick three big outcomes</a:t>
            </a:r>
          </a:p>
        </p:txBody>
      </p:sp>
      <p:sp>
        <p:nvSpPr>
          <p:cNvPr id="14" name="Oval 13"/>
          <p:cNvSpPr/>
          <p:nvPr/>
        </p:nvSpPr>
        <p:spPr>
          <a:xfrm>
            <a:off x="6848475" y="18288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484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629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Block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Put them in the calendar</a:t>
            </a:r>
          </a:p>
        </p:txBody>
      </p:sp>
      <p:sp>
        <p:nvSpPr>
          <p:cNvPr id="19" name="Oval 18"/>
          <p:cNvSpPr/>
          <p:nvPr/>
        </p:nvSpPr>
        <p:spPr>
          <a:xfrm>
            <a:off x="9591675" y="18288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916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344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Buffer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725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Leave 20% unplanned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Weekly planning ritual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5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1733550"/>
            <a:ext cx="5314950" cy="609600"/>
          </a:xfrm>
          <a:prstGeom prst="roundRect">
            <a:avLst>
              <a:gd name="adj" fmla="val 131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3820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Do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Plan tomorrow before you leave today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Batch email twice a day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Keep one task list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733550"/>
            <a:ext cx="5314950" cy="609600"/>
          </a:xfrm>
          <a:prstGeom prst="roundRect">
            <a:avLst>
              <a:gd name="adj" fmla="val 13125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Avoid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Starting the day in your inbox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Multitasking in meetings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Keeping tasks in your head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Do this, not that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5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5047488" cy="4267200"/>
          </a:xfrm>
          <a:prstGeom prst="roundRect">
            <a:avLst>
              <a:gd name="adj" fmla="val 468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52374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4670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Activity photo / worksheet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76188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Build next week's plan from your actual to-do list.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76188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Sort every task into the matrix, choose three outcomes, then block focus time. A partner checks that the plan is realistic.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Try it: Plan your real week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5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733550"/>
          <a:ext cx="109728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57600"/>
                <a:gridCol w="3657600"/>
                <a:gridCol w="36576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Step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What good looks like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Self-check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Outcomes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Three, written as results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Focus blocks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At least four a week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Buffer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20% unplanned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Review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Friday review booked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50101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Tick each item during the practice round.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Practice checklist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5</a:t>
            </a:r>
          </a:p>
        </p:txBody>
      </p:sp>
      <p:sp>
        <p:nvSpPr>
          <p:cNvPr id="4" name="Pentagon 3"/>
          <p:cNvSpPr/>
          <p:nvPr/>
        </p:nvSpPr>
        <p:spPr>
          <a:xfrm>
            <a:off x="609600" y="1924050"/>
            <a:ext cx="28003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191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09:30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Kick-off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Where does time go?</a:t>
            </a:r>
          </a:p>
        </p:txBody>
      </p:sp>
      <p:sp>
        <p:nvSpPr>
          <p:cNvPr id="8" name="Chevron 7"/>
          <p:cNvSpPr/>
          <p:nvPr/>
        </p:nvSpPr>
        <p:spPr>
          <a:xfrm>
            <a:off x="3352800" y="1924050"/>
            <a:ext cx="28003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766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10:00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290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Module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Priorities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1924050"/>
            <a:ext cx="28003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11:00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Module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Weekly planning</a:t>
            </a:r>
          </a:p>
        </p:txBody>
      </p:sp>
      <p:sp>
        <p:nvSpPr>
          <p:cNvPr id="16" name="Chevron 15"/>
          <p:cNvSpPr/>
          <p:nvPr/>
        </p:nvSpPr>
        <p:spPr>
          <a:xfrm>
            <a:off x="8839200" y="1924050"/>
            <a:ext cx="28003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630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12:00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154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Practice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154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Plan your week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Workshop agenda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0" y="666750"/>
            <a:ext cx="15240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92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52600" y="2190750"/>
            <a:ext cx="8686800" cy="2381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What gets scheduled gets done.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52600" y="4857750"/>
            <a:ext cx="86868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150">
                <a:solidFill>
                  <a:schemeClr val="tx1"/>
                </a:solidFill>
                <a:latin typeface="+mn-lt"/>
              </a:rPr>
              <a:t>WORKSHOP FACILITATOR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5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6803136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93736" y="1828800"/>
            <a:ext cx="3788664" cy="3695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Self-rated confidence on a 5-point scale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Confidence before and after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5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76300" y="216027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Every Friday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Fifteen-minute weekly review.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4622800" y="216027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Every morning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Two focus blocks before noon.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369300" y="216027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Every evening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Write tomorrow's top three.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Your 30-day action plan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5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Key takeaways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8778240" cy="42100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Important beats urgent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Plan weekly, adjust daily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Guard your focus blocks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Done beats perfect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06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500" b="1" i="0">
                <a:solidFill>
                  <a:schemeClr val="tx1"/>
                </a:solidFill>
                <a:latin typeface="+mj-lt"/>
              </a:rPr>
              <a:t>Workplace Safety Induction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81100" y="1333500"/>
            <a:ext cx="98298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Know the hazards, follow the rules, go home safe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33600" y="4953000"/>
            <a:ext cx="79248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Module 6 · Workplace Safety Induction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6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41920" y="1733550"/>
            <a:ext cx="3840480" cy="4267200"/>
          </a:xfrm>
          <a:prstGeom prst="roundRect">
            <a:avLst>
              <a:gd name="adj" fmla="val 347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8620" y="2000250"/>
            <a:ext cx="330708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GROUND RULE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8620" y="2400300"/>
            <a:ext cx="3307080" cy="3314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If in doubt, stop and ask.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What you will learn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583680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Identify common hazards on site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Use PPE correctly every time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Respond to fire and medical emergencies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Report near-misses without fear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80%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of incidents involve unsafe acts (illustrative)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672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4958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958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harm is our only target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9248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534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2 min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534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to report a near-miss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552450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figures for discussion.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The case for change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6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76300" y="216027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Slips and trips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Wet floors, cables and clutter.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4622800" y="216027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Machinery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Moving parts, guards and lock-out.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369300" y="216027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Electrical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Damaged cords and overloaded sockets.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Common hazards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6</a:t>
            </a:r>
          </a:p>
        </p:txBody>
      </p:sp>
      <p:sp>
        <p:nvSpPr>
          <p:cNvPr id="4" name="Oval 3"/>
          <p:cNvSpPr/>
          <p:nvPr/>
        </p:nvSpPr>
        <p:spPr>
          <a:xfrm>
            <a:off x="1362075" y="18288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620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6765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048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Raise alarm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29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Shout and press the call point</a:t>
            </a:r>
          </a:p>
        </p:txBody>
      </p:sp>
      <p:sp>
        <p:nvSpPr>
          <p:cNvPr id="9" name="Oval 8"/>
          <p:cNvSpPr/>
          <p:nvPr/>
        </p:nvSpPr>
        <p:spPr>
          <a:xfrm>
            <a:off x="4105275" y="18288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052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197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480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Evacuate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861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Nearest marked exit</a:t>
            </a:r>
          </a:p>
        </p:txBody>
      </p:sp>
      <p:sp>
        <p:nvSpPr>
          <p:cNvPr id="14" name="Oval 13"/>
          <p:cNvSpPr/>
          <p:nvPr/>
        </p:nvSpPr>
        <p:spPr>
          <a:xfrm>
            <a:off x="6848475" y="18288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484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629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Assemble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Go to the assembly point</a:t>
            </a:r>
          </a:p>
        </p:txBody>
      </p:sp>
      <p:sp>
        <p:nvSpPr>
          <p:cNvPr id="19" name="Oval 18"/>
          <p:cNvSpPr/>
          <p:nvPr/>
        </p:nvSpPr>
        <p:spPr>
          <a:xfrm>
            <a:off x="9591675" y="18288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916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344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Report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725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Tell the warden you are safe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In an emergency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6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1733550"/>
            <a:ext cx="5314950" cy="609600"/>
          </a:xfrm>
          <a:prstGeom prst="roundRect">
            <a:avLst>
              <a:gd name="adj" fmla="val 131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3820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Do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Wear PPE in marked zones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Keep walkways clear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Report hazards at once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733550"/>
            <a:ext cx="5314950" cy="609600"/>
          </a:xfrm>
          <a:prstGeom prst="roundRect">
            <a:avLst>
              <a:gd name="adj" fmla="val 13125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Avoid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Removing machine guards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Using lifts during a fire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Ignoring a near-miss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Do this, not that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6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5047488" cy="4267200"/>
          </a:xfrm>
          <a:prstGeom prst="roundRect">
            <a:avLst>
              <a:gd name="adj" fmla="val 468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52374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4670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Activity photo / worksheet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76188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Find ten hazards in a workplace scene.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76188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Teams get a printed scene. Circle every hazard, rate it low, medium or high, and suggest one control for each.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Try it: Spot the hazards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6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733550"/>
          <a:ext cx="109728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57600"/>
                <a:gridCol w="3657600"/>
                <a:gridCol w="36576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Step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What good looks like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Self-check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PPE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Helmet, shoes, vest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Exits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Know two routes out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First aid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Know the nearest kit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Reporting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Know how to log a near-miss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50101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Tick each item during the practice round.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Practice checklist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6</a:t>
            </a:r>
          </a:p>
        </p:txBody>
      </p:sp>
      <p:sp>
        <p:nvSpPr>
          <p:cNvPr id="4" name="Pentagon 3"/>
          <p:cNvSpPr/>
          <p:nvPr/>
        </p:nvSpPr>
        <p:spPr>
          <a:xfrm>
            <a:off x="609600" y="1924050"/>
            <a:ext cx="28003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191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09:00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Welcome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Our safety promise</a:t>
            </a:r>
          </a:p>
        </p:txBody>
      </p:sp>
      <p:sp>
        <p:nvSpPr>
          <p:cNvPr id="8" name="Chevron 7"/>
          <p:cNvSpPr/>
          <p:nvPr/>
        </p:nvSpPr>
        <p:spPr>
          <a:xfrm>
            <a:off x="3352800" y="1924050"/>
            <a:ext cx="28003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766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09:30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290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Module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Hazards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1924050"/>
            <a:ext cx="28003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10:15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Module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Emergencies</a:t>
            </a:r>
          </a:p>
        </p:txBody>
      </p:sp>
      <p:sp>
        <p:nvSpPr>
          <p:cNvPr id="16" name="Chevron 15"/>
          <p:cNvSpPr/>
          <p:nvPr/>
        </p:nvSpPr>
        <p:spPr>
          <a:xfrm>
            <a:off x="8839200" y="1924050"/>
            <a:ext cx="28003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630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11:00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154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Walkthrough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154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Site tour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Workshop agenda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0" y="666750"/>
            <a:ext cx="15240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92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52600" y="2190750"/>
            <a:ext cx="8686800" cy="2381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Safety is a habit, not a poster.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52600" y="4857750"/>
            <a:ext cx="86868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150">
                <a:solidFill>
                  <a:schemeClr val="tx1"/>
                </a:solidFill>
                <a:latin typeface="+mn-lt"/>
              </a:rPr>
              <a:t>WORKSHOP FACILITATOR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6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6803136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93736" y="1828800"/>
            <a:ext cx="3788664" cy="3695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Self-rated confidence on a 5-point scale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Confidence before and after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6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76300" y="216027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Day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Site tour with your supervisor.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4622800" y="216027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Week 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Learn exits and assembly point.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369300" y="216027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Month 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Log your first safety observation.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Your 30-day action plan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6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Key takeaways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8778240" cy="42100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Stop if unsure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PPE every time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Know your exits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Report everything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52006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Presenter Name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54864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Questions and discussion.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training-680">
  <a:themeElements>
    <a:clrScheme name="Morphiq training-680">
      <a:dk1>
        <a:srgbClr val="132A1F"/>
      </a:dk1>
      <a:lt1>
        <a:srgbClr val="FBF8EF"/>
      </a:lt1>
      <a:dk2>
        <a:srgbClr val="56645B"/>
      </a:dk2>
      <a:lt2>
        <a:srgbClr val="EFEAD8"/>
      </a:lt2>
      <a:accent1>
        <a:srgbClr val="1F6F50"/>
      </a:accent1>
      <a:accent2>
        <a:srgbClr val="E07A5F"/>
      </a:accent2>
      <a:accent3>
        <a:srgbClr val="F2CC8F"/>
      </a:accent3>
      <a:accent4>
        <a:srgbClr val="3D405B"/>
      </a:accent4>
      <a:accent5>
        <a:srgbClr val="D3DFD2"/>
      </a:accent5>
      <a:accent6>
        <a:srgbClr val="D6D7CE"/>
      </a:accent6>
      <a:hlink>
        <a:srgbClr val="1F6F50"/>
      </a:hlink>
      <a:folHlink>
        <a:srgbClr val="E07A5F"/>
      </a:folHlink>
    </a:clrScheme>
    <a:fontScheme name="Morphiq training-680">
      <a:majorFont>
        <a:latin typeface="Lexend"/>
        <a:ea typeface=""/>
        <a:cs typeface=""/>
      </a:majorFont>
      <a:minorFont>
        <a:latin typeface="Lexe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Leadership Academy — Full Programme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