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Avg temperature °C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</c:v>
                </c:pt>
                <c:pt idx="1">
                  <c:v>29</c:v>
                </c:pt>
                <c:pt idx="2">
                  <c:v>30</c:v>
                </c:pt>
                <c:pt idx="3">
                  <c:v>27</c:v>
                </c:pt>
                <c:pt idx="4">
                  <c:v>27</c:v>
                </c:pt>
                <c:pt idx="5">
                  <c:v>27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KERALA BACKWATERS ESCAPE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741920" y="2087880"/>
            <a:ext cx="2849880" cy="28498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10625" y="2087880"/>
            <a:ext cx="712470" cy="284988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383143" y="2087880"/>
            <a:ext cx="1567434" cy="284988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55661" y="2087880"/>
            <a:ext cx="2422398" cy="2849880"/>
          </a:xfrm>
          <a:prstGeom prst="ellipse">
            <a:avLst/>
          </a:prstGeom>
          <a:noFill/>
          <a:ln w="19050">
            <a:solidFill>
              <a:schemeClr val="bg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998125" y="2657856"/>
            <a:ext cx="233747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7741920" y="3512820"/>
            <a:ext cx="284988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7998125" y="4367784"/>
            <a:ext cx="2337470" cy="0"/>
          </a:xfrm>
          <a:prstGeom prst="line">
            <a:avLst/>
          </a:prstGeom>
          <a:ln w="19050">
            <a:solidFill>
              <a:schemeClr val="bg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7448550" y="4895850"/>
            <a:ext cx="95958" cy="2827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7628759" y="4929182"/>
            <a:ext cx="101652" cy="462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7819186" y="4878364"/>
            <a:ext cx="106579" cy="3398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8018410" y="4778224"/>
            <a:ext cx="110737" cy="5980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225006" y="4635315"/>
            <a:ext cx="114127" cy="8208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8437553" y="4456191"/>
            <a:ext cx="116748" cy="100829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8654627" y="4247406"/>
            <a:ext cx="118601" cy="11603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 flipV="1">
            <a:off x="8874805" y="4015513"/>
            <a:ext cx="119686" cy="127696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0" name="Connector 19"/>
          <p:cNvCxnSpPr/>
          <p:nvPr/>
        </p:nvCxnSpPr>
        <p:spPr>
          <a:xfrm flipV="1">
            <a:off x="9096665" y="3767067"/>
            <a:ext cx="120003" cy="13582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9318784" y="3508621"/>
            <a:ext cx="119550" cy="14040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2" name="Connector 21"/>
          <p:cNvCxnSpPr/>
          <p:nvPr/>
        </p:nvCxnSpPr>
        <p:spPr>
          <a:xfrm flipV="1">
            <a:off x="9539738" y="3246729"/>
            <a:ext cx="118331" cy="14145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758106" y="2987945"/>
            <a:ext cx="116342" cy="13896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4" name="Connector 23"/>
          <p:cNvCxnSpPr/>
          <p:nvPr/>
        </p:nvCxnSpPr>
        <p:spPr>
          <a:xfrm flipV="1">
            <a:off x="9972463" y="2738822"/>
            <a:ext cx="113585" cy="13293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5" name="Connector 24"/>
          <p:cNvCxnSpPr/>
          <p:nvPr/>
        </p:nvCxnSpPr>
        <p:spPr>
          <a:xfrm flipV="1">
            <a:off x="10181388" y="2505915"/>
            <a:ext cx="110060" cy="12336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0383457" y="2295778"/>
            <a:ext cx="105766" cy="11025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10577248" y="2114964"/>
            <a:ext cx="100704" cy="93601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 flipV="1">
            <a:off x="10761337" y="1970026"/>
            <a:ext cx="94874" cy="7341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29" name="Connector 28"/>
          <p:cNvCxnSpPr/>
          <p:nvPr/>
        </p:nvCxnSpPr>
        <p:spPr>
          <a:xfrm flipV="1">
            <a:off x="10934302" y="1867520"/>
            <a:ext cx="88275" cy="49687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30" name="Isosceles Triangle 29"/>
          <p:cNvSpPr/>
          <p:nvPr/>
        </p:nvSpPr>
        <p:spPr>
          <a:xfrm rot="3600000">
            <a:off x="10927080" y="1626870"/>
            <a:ext cx="247650" cy="32385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96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HOLIDAY PLAN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6 days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14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BEST TIME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14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Oct – Mar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19600" y="58102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PLANNED BY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600" y="60007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300" b="0" i="0">
                <a:solidFill>
                  <a:schemeClr val="tx1"/>
                </a:solidFill>
                <a:latin typeface="+mj-lt"/>
              </a:rPr>
              <a:t>Kerala Backwaters Escape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Houseboats, spice hills and beaches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7335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Itinerary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39814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Experiences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372100" cy="2019300"/>
          </a:xfrm>
          <a:prstGeom prst="roundRect">
            <a:avLst>
              <a:gd name="adj" fmla="val 10377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Slow down. Float through palm-lined waters.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go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days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regions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night on a houseboat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Indicative; varies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Trip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Destination 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Green, coastal and calm.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Kerala mixes misty tea hills, quiet backwaters and sunny beaches, with some of India's best food along the way.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About Kerala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Munnar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Tea gardens</a:t>
            </a:r>
          </a:p>
        </p:txBody>
      </p:sp>
      <p:sp>
        <p:nvSpPr>
          <p:cNvPr id="9" name="Chevron 8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Thekkady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Spice plantations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Alleppey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Houseboat night</a:t>
            </a:r>
          </a:p>
        </p:txBody>
      </p:sp>
      <p:sp>
        <p:nvSpPr>
          <p:cNvPr id="17" name="Chevron 16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Day 5–6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Varkala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Cliff beaches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Itinerary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Tea gardens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Rolling green hills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Backwaters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Houseboat cruise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Varkala cliff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Sunset views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Must-see places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Experiences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Houseboat stay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Meals cooked on board.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Spice walk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Pepper, cardamom, cinnamon.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Kathakali show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Classical dance-drama.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Things to do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Per person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10,000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Return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18,000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Incl. houseboat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Transport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8,000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Private car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estimate in ₹; prices vary by season.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Budget estimate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monthly averages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Best time to visit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Packing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 cotton clothes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Rain jacket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Insect repellent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Comfortable sandals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Try a banana-leaf meal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Book houseboats early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Carry cash in villages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Avoid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Travelling in peak monsoon unprepared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Littering in the backwaters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Skipping sunscreen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Travel tips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Your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trips@yourdomain.in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Pack your bags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Happy travels!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vel-648">
  <a:themeElements>
    <a:clrScheme name="Morphiq travel-648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travel-648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Kerala Backwaters Escape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