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</c:v>
                </c:pt>
                <c:pt idx="1">
                  <c:v>29</c:v>
                </c:pt>
                <c:pt idx="2">
                  <c:v>30</c:v>
                </c:pt>
                <c:pt idx="3">
                  <c:v>27</c:v>
                </c:pt>
                <c:pt idx="4">
                  <c:v>27</c:v>
                </c:pt>
                <c:pt idx="5">
                  <c:v>27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15200" y="411480"/>
            <a:ext cx="891540" cy="8915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1210507"/>
            <a:ext cx="12192000" cy="2218493"/>
          </a:xfrm>
          <a:custGeom>
            <a:avLst/>
            <a:gdLst/>
            <a:ahLst/>
            <a:cxnLst/>
            <a:rect l="l" t="t" r="r" b="b"/>
            <a:pathLst>
              <a:path w="12192000" h="2218493">
                <a:moveTo>
                  <a:pt x="0" y="2218493"/>
                </a:moveTo>
                <a:lnTo>
                  <a:pt x="0" y="606863"/>
                </a:lnTo>
                <a:lnTo>
                  <a:pt x="3048000" y="0"/>
                </a:lnTo>
                <a:lnTo>
                  <a:pt x="6096000" y="606863"/>
                </a:lnTo>
                <a:lnTo>
                  <a:pt x="9144000" y="53834"/>
                </a:lnTo>
                <a:lnTo>
                  <a:pt x="12192000" y="606863"/>
                </a:lnTo>
                <a:lnTo>
                  <a:pt x="12192000" y="2218493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1471306"/>
            <a:ext cx="12192000" cy="1957694"/>
          </a:xfrm>
          <a:custGeom>
            <a:avLst/>
            <a:gdLst/>
            <a:ahLst/>
            <a:cxnLst/>
            <a:rect l="l" t="t" r="r" b="b"/>
            <a:pathLst>
              <a:path w="12192000" h="1957694">
                <a:moveTo>
                  <a:pt x="0" y="1957694"/>
                </a:moveTo>
                <a:lnTo>
                  <a:pt x="0" y="860414"/>
                </a:lnTo>
                <a:lnTo>
                  <a:pt x="3048000" y="619470"/>
                </a:lnTo>
                <a:lnTo>
                  <a:pt x="6096000" y="860414"/>
                </a:lnTo>
                <a:lnTo>
                  <a:pt x="9144000" y="0"/>
                </a:lnTo>
                <a:lnTo>
                  <a:pt x="12192000" y="860414"/>
                </a:lnTo>
                <a:lnTo>
                  <a:pt x="12192000" y="1957694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1876175"/>
            <a:ext cx="12192000" cy="1552825"/>
          </a:xfrm>
          <a:custGeom>
            <a:avLst/>
            <a:gdLst/>
            <a:ahLst/>
            <a:cxnLst/>
            <a:rect l="l" t="t" r="r" b="b"/>
            <a:pathLst>
              <a:path w="12192000" h="1552825">
                <a:moveTo>
                  <a:pt x="0" y="1552825"/>
                </a:moveTo>
                <a:lnTo>
                  <a:pt x="0" y="969895"/>
                </a:lnTo>
                <a:lnTo>
                  <a:pt x="3048000" y="566426"/>
                </a:lnTo>
                <a:lnTo>
                  <a:pt x="6096000" y="969895"/>
                </a:lnTo>
                <a:lnTo>
                  <a:pt x="9144000" y="0"/>
                </a:lnTo>
                <a:lnTo>
                  <a:pt x="12192000" y="969895"/>
                </a:lnTo>
                <a:lnTo>
                  <a:pt x="12192000" y="1552825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6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198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6 days   ·   Oct – Mar   ·   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Kerala Backwaters Escape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Houseboats, spice hills and beaches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Slow down. Float through palm-lined waters.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go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regions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night on a houseboat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Green, coastal and calm.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Kerala mixes misty tea hills, quiet backwaters and sunny beaches, with some of India's best food along the way.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About Kerala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Day 1–2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Munnar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Tea gardens</a:t>
            </a:r>
          </a:p>
        </p:txBody>
      </p:sp>
      <p:sp>
        <p:nvSpPr>
          <p:cNvPr id="8" name="Oval 7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Day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Thekkady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Spice plantations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Day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Alleppey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Houseboat night</a:t>
            </a:r>
          </a:p>
        </p:txBody>
      </p:sp>
      <p:sp>
        <p:nvSpPr>
          <p:cNvPr id="16" name="Oval 15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Day 5–6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Varkala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Cliff beaches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Tea gardens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Rolling green hills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Backwaters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Houseboat cruise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Varkala cliff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views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Houseboat stay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Meals cooked on board.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Spice walk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Pepper, cardamom, cinnamon.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Kathakali show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Classical dance-drama.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 cotton clothes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Rain jacket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Insect repellent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Comfortable sandals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Try a banana-leaf meal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Book houseboats early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Carry cash in villages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Travelling in peak monsoon unprepared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Littering in the backwaters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Skipping sunscreen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97440" y="822960"/>
            <a:ext cx="1426464" cy="14264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2115622"/>
            <a:ext cx="5486400" cy="4742378"/>
          </a:xfrm>
          <a:custGeom>
            <a:avLst/>
            <a:gdLst/>
            <a:ahLst/>
            <a:cxnLst/>
            <a:rect l="l" t="t" r="r" b="b"/>
            <a:pathLst>
              <a:path w="5486400" h="4742378">
                <a:moveTo>
                  <a:pt x="0" y="4742378"/>
                </a:moveTo>
                <a:lnTo>
                  <a:pt x="0" y="1519118"/>
                </a:lnTo>
                <a:lnTo>
                  <a:pt x="1371600" y="314556"/>
                </a:lnTo>
                <a:lnTo>
                  <a:pt x="2743200" y="1519118"/>
                </a:lnTo>
                <a:lnTo>
                  <a:pt x="4114800" y="0"/>
                </a:lnTo>
                <a:lnTo>
                  <a:pt x="5486400" y="1519118"/>
                </a:lnTo>
                <a:lnTo>
                  <a:pt x="5486400" y="4742378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2745627"/>
            <a:ext cx="5486400" cy="4112373"/>
          </a:xfrm>
          <a:custGeom>
            <a:avLst/>
            <a:gdLst/>
            <a:ahLst/>
            <a:cxnLst/>
            <a:rect l="l" t="t" r="r" b="b"/>
            <a:pathLst>
              <a:path w="5486400" h="4112373">
                <a:moveTo>
                  <a:pt x="0" y="4112373"/>
                </a:moveTo>
                <a:lnTo>
                  <a:pt x="0" y="1917813"/>
                </a:lnTo>
                <a:lnTo>
                  <a:pt x="1371600" y="1098012"/>
                </a:lnTo>
                <a:lnTo>
                  <a:pt x="2743200" y="1917813"/>
                </a:lnTo>
                <a:lnTo>
                  <a:pt x="4114800" y="0"/>
                </a:lnTo>
                <a:lnTo>
                  <a:pt x="5486400" y="1917813"/>
                </a:lnTo>
                <a:lnTo>
                  <a:pt x="5486400" y="4112373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4203865"/>
            <a:ext cx="5486400" cy="2654135"/>
          </a:xfrm>
          <a:custGeom>
            <a:avLst/>
            <a:gdLst/>
            <a:ahLst/>
            <a:cxnLst/>
            <a:rect l="l" t="t" r="r" b="b"/>
            <a:pathLst>
              <a:path w="5486400" h="2654135">
                <a:moveTo>
                  <a:pt x="0" y="2654135"/>
                </a:moveTo>
                <a:lnTo>
                  <a:pt x="0" y="1488275"/>
                </a:lnTo>
                <a:lnTo>
                  <a:pt x="1371600" y="0"/>
                </a:lnTo>
                <a:lnTo>
                  <a:pt x="2743200" y="1488275"/>
                </a:lnTo>
                <a:lnTo>
                  <a:pt x="4114800" y="660833"/>
                </a:lnTo>
                <a:lnTo>
                  <a:pt x="5486400" y="1488275"/>
                </a:lnTo>
                <a:lnTo>
                  <a:pt x="5486400" y="2654135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51">
  <a:themeElements>
    <a:clrScheme name="Morphiq travel-651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travel-651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Kerala Backwaters Escape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