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Effect on trust (β)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Security</c:v>
                </c:pt>
                <c:pt idx="1">
                  <c:v>Ease of use</c:v>
                </c:pt>
                <c:pt idx="2">
                  <c:v>Support</c:v>
                </c:pt>
                <c:pt idx="3">
                  <c:v>Rewards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0.42</c:v>
                </c:pt>
                <c:pt idx="1">
                  <c:v>0.31</c:v>
                </c:pt>
                <c:pt idx="2">
                  <c:v>0.22</c:v>
                </c:pt>
                <c:pt idx="3">
                  <c:v>0.08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CONSUMER TRUST IN DIGITAL PAYMENTS IN TIER-2 CIT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CONSUMER TRUST IN DIGITAL PAYMENTS IN TIER-2 CIT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CONSUMER TRUST IN DIGITAL PAYMENTS IN TIER-2 CIT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CONSUMER TRUST IN DIGITAL PAYMENTS IN TIER-2 CIT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667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26</a:t>
            </a:r>
          </a:p>
        </p:txBody>
      </p:sp>
      <p:sp>
        <p:nvSpPr>
          <p:cNvPr id="5" name="Freeform 4"/>
          <p:cNvSpPr/>
          <p:nvPr/>
        </p:nvSpPr>
        <p:spPr>
          <a:xfrm>
            <a:off x="8338414" y="1104900"/>
            <a:ext cx="2799892" cy="685800"/>
          </a:xfrm>
          <a:custGeom>
            <a:avLst/>
            <a:gdLst/>
            <a:ahLst/>
            <a:cxnLst/>
            <a:rect l="l" t="t" r="r" b="b"/>
            <a:pathLst>
              <a:path w="2799892" h="685800">
                <a:moveTo>
                  <a:pt x="0" y="685800"/>
                </a:moveTo>
                <a:lnTo>
                  <a:pt x="1399946" y="0"/>
                </a:lnTo>
                <a:lnTo>
                  <a:pt x="2799892" y="6858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319364" y="1790700"/>
            <a:ext cx="2837993" cy="1714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301461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61962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437588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13215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44284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004785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080412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156038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587107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647608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723235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798861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229931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0290432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366058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441684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872754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933255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008881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1084507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62214" y="3710940"/>
            <a:ext cx="2952293" cy="13716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128864" y="3848100"/>
            <a:ext cx="3218993" cy="1371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2000" y="7620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MBA · THESIS DEFENCE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Research Scholar Name   ·   Prof. Supervisor Name   ·   Management Studies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200" b="1" i="0">
                <a:solidFill>
                  <a:schemeClr val="tx1"/>
                </a:solidFill>
                <a:latin typeface="+mj-lt"/>
              </a:rPr>
              <a:t>Consumer Trust in Digital Payments in Tier-2 Cities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MBA Research Project Viva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885950"/>
            <a:ext cx="3403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94200" y="1885950"/>
            <a:ext cx="3403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Research questions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026400" y="1885950"/>
            <a:ext cx="3403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Methodology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762000" y="3981450"/>
            <a:ext cx="34036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Findings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394200" y="3981450"/>
            <a:ext cx="3403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Contribution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96200" y="1885950"/>
            <a:ext cx="3733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RESEARCH GAP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Little research separates trust factors from convenience factors.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Digital payments have grown rapidly across India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Adoption in tier-2 cities still lags metros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Trust and fraud concerns are often cited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20154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Which factors drive trust in digital payments?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4406900" y="20154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069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does fraud experience change usage?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8051800" y="20154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518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What would increase adoption?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Methodology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Survey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Structured questionnaire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Sample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Stratified across 4 cities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Structural equation modelling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Interview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Follow-up with merchants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respondents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cities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merchant interviews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Describe your own dataset.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Data and sample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Findings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Perceived security is the strongest driver of trust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Hypotheses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Security drives trust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Rewards drive usage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Fraud reduces usage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What we found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Security strongest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Rewards weak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Fraud halves usage for a year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Findings vs hypotheses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Contribution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20154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Validated trust model for tier-2 users.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4406900" y="20154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069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Insight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Security messaging beats cashback.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8051800" y="20154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518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Practice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Merchant support recommendations.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Limitations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Self-reported data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Four cities only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Cross-sectional design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1 — journal name, year (published)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2 — conference name, year (accepted)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3 — journal name (under review)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Research Scholar Name   ·   scholar@university.ac.in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I welcome your questions.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viva-257">
  <a:themeElements>
    <a:clrScheme name="Morphiq viva-257">
      <a:dk1>
        <a:srgbClr val="0D0D0D"/>
      </a:dk1>
      <a:lt1>
        <a:srgbClr val="FFFFFF"/>
      </a:lt1>
      <a:dk2>
        <a:srgbClr val="5A5A5A"/>
      </a:dk2>
      <a:lt2>
        <a:srgbClr val="F0F0F0"/>
      </a:lt2>
      <a:accent1>
        <a:srgbClr val="0D0D0D"/>
      </a:accent1>
      <a:accent2>
        <a:srgbClr val="8A8A8A"/>
      </a:accent2>
      <a:accent3>
        <a:srgbClr val="D4D4D4"/>
      </a:accent3>
      <a:accent4>
        <a:srgbClr val="FF4D2E"/>
      </a:accent4>
      <a:accent5>
        <a:srgbClr val="D3D3D3"/>
      </a:accent5>
      <a:accent6>
        <a:srgbClr val="D8D8D8"/>
      </a:accent6>
      <a:hlink>
        <a:srgbClr val="0D0D0D"/>
      </a:hlink>
      <a:folHlink>
        <a:srgbClr val="8A8A8A"/>
      </a:folHlink>
    </a:clrScheme>
    <a:fontScheme name="Morphiq viva-257">
      <a:majorFont>
        <a:latin typeface="IBM Plex Serif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Consumer Trust in Digital Payments in Tier-2 Cities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