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Correlation (R²)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Sheet1!$A$2:$A$4</c:f>
              <c:strCache>
                <c:ptCount val="3"/>
                <c:pt idx="0">
                  <c:v>Raw sensor</c:v>
                </c:pt>
                <c:pt idx="1">
                  <c:v>Linear model</c:v>
                </c:pt>
                <c:pt idx="2">
                  <c:v>ML model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0.62</c:v>
                </c:pt>
                <c:pt idx="1">
                  <c:v>0.81</c:v>
                </c:pt>
                <c:pt idx="2">
                  <c:v>0.91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ounded Rectangle 1"/>
          <p:cNvSpPr/>
          <p:nvPr/>
        </p:nvSpPr>
        <p:spPr>
          <a:xfrm>
            <a:off x="10248900" y="247650"/>
            <a:ext cx="571500" cy="1524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ounded Rectangle 2"/>
          <p:cNvSpPr/>
          <p:nvPr/>
        </p:nvSpPr>
        <p:spPr>
          <a:xfrm>
            <a:off x="10896600" y="247650"/>
            <a:ext cx="685800" cy="1524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LOW-COST IOT AIR QUALITY MONITORING NETWORK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33550"/>
            <a:ext cx="109728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ounded Rectangle 1"/>
          <p:cNvSpPr/>
          <p:nvPr/>
        </p:nvSpPr>
        <p:spPr>
          <a:xfrm>
            <a:off x="10248900" y="247650"/>
            <a:ext cx="571500" cy="1524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ounded Rectangle 2"/>
          <p:cNvSpPr/>
          <p:nvPr/>
        </p:nvSpPr>
        <p:spPr>
          <a:xfrm>
            <a:off x="10896600" y="247650"/>
            <a:ext cx="685800" cy="1524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LOW-COST IOT AIR QUALITY MONITORING NETWORK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ounded Rectangle 1"/>
          <p:cNvSpPr/>
          <p:nvPr/>
        </p:nvSpPr>
        <p:spPr>
          <a:xfrm>
            <a:off x="10248900" y="247650"/>
            <a:ext cx="571500" cy="1524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ounded Rectangle 2"/>
          <p:cNvSpPr/>
          <p:nvPr/>
        </p:nvSpPr>
        <p:spPr>
          <a:xfrm>
            <a:off x="10896600" y="247650"/>
            <a:ext cx="685800" cy="1524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LOW-COST IOT AIR QUALITY MONITORING NETWORK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ounded Rectangle 1"/>
          <p:cNvSpPr/>
          <p:nvPr/>
        </p:nvSpPr>
        <p:spPr>
          <a:xfrm>
            <a:off x="10248900" y="247650"/>
            <a:ext cx="571500" cy="1524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ounded Rectangle 2"/>
          <p:cNvSpPr/>
          <p:nvPr/>
        </p:nvSpPr>
        <p:spPr>
          <a:xfrm>
            <a:off x="10896600" y="247650"/>
            <a:ext cx="685800" cy="1524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LOW-COST IOT AIR QUALITY MONITORING NETWORK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7653585" y="1087755"/>
            <a:ext cx="925939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5" name="Connector 4"/>
          <p:cNvCxnSpPr/>
          <p:nvPr/>
        </p:nvCxnSpPr>
        <p:spPr>
          <a:xfrm flipV="1">
            <a:off x="8579524" y="800862"/>
            <a:ext cx="286893" cy="286893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6" name="Connector 5"/>
          <p:cNvCxnSpPr/>
          <p:nvPr/>
        </p:nvCxnSpPr>
        <p:spPr>
          <a:xfrm>
            <a:off x="8866417" y="800862"/>
            <a:ext cx="1539453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sp>
        <p:nvSpPr>
          <p:cNvPr id="7" name="Oval 6"/>
          <p:cNvSpPr/>
          <p:nvPr/>
        </p:nvSpPr>
        <p:spPr>
          <a:xfrm>
            <a:off x="10363007" y="75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7610722" y="1044892"/>
            <a:ext cx="85725" cy="85725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9" name="Connector 8"/>
          <p:cNvCxnSpPr/>
          <p:nvPr/>
        </p:nvCxnSpPr>
        <p:spPr>
          <a:xfrm>
            <a:off x="8324264" y="1565910"/>
            <a:ext cx="571792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10" name="Connector 9"/>
          <p:cNvCxnSpPr/>
          <p:nvPr/>
        </p:nvCxnSpPr>
        <p:spPr>
          <a:xfrm>
            <a:off x="8896056" y="1565910"/>
            <a:ext cx="286893" cy="286893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11" name="Connector 10"/>
          <p:cNvCxnSpPr/>
          <p:nvPr/>
        </p:nvCxnSpPr>
        <p:spPr>
          <a:xfrm>
            <a:off x="9182949" y="1852803"/>
            <a:ext cx="1004958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sp>
        <p:nvSpPr>
          <p:cNvPr id="12" name="Oval 11"/>
          <p:cNvSpPr/>
          <p:nvPr/>
        </p:nvSpPr>
        <p:spPr>
          <a:xfrm>
            <a:off x="10145044" y="1809940"/>
            <a:ext cx="85725" cy="8572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8281401" y="1523048"/>
            <a:ext cx="85725" cy="85725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4" name="Connector 13"/>
          <p:cNvCxnSpPr/>
          <p:nvPr/>
        </p:nvCxnSpPr>
        <p:spPr>
          <a:xfrm>
            <a:off x="8551259" y="2044065"/>
            <a:ext cx="872877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15" name="Connector 14"/>
          <p:cNvCxnSpPr/>
          <p:nvPr/>
        </p:nvCxnSpPr>
        <p:spPr>
          <a:xfrm flipV="1">
            <a:off x="9424136" y="1757172"/>
            <a:ext cx="286893" cy="286893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16" name="Connector 15"/>
          <p:cNvCxnSpPr/>
          <p:nvPr/>
        </p:nvCxnSpPr>
        <p:spPr>
          <a:xfrm>
            <a:off x="9711029" y="1757172"/>
            <a:ext cx="1081346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sp>
        <p:nvSpPr>
          <p:cNvPr id="17" name="Oval 16"/>
          <p:cNvSpPr/>
          <p:nvPr/>
        </p:nvSpPr>
        <p:spPr>
          <a:xfrm>
            <a:off x="10749512" y="1714310"/>
            <a:ext cx="85725" cy="8572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8508396" y="2001203"/>
            <a:ext cx="85725" cy="85725"/>
          </a:xfrm>
          <a:prstGeom prst="ellipse">
            <a:avLst/>
          </a:prstGeom>
          <a:noFill/>
          <a:ln w="19050">
            <a:solidFill>
              <a:schemeClr val="accent3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9" name="Connector 18"/>
          <p:cNvCxnSpPr/>
          <p:nvPr/>
        </p:nvCxnSpPr>
        <p:spPr>
          <a:xfrm>
            <a:off x="7416135" y="2522220"/>
            <a:ext cx="1017377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20" name="Connector 19"/>
          <p:cNvCxnSpPr/>
          <p:nvPr/>
        </p:nvCxnSpPr>
        <p:spPr>
          <a:xfrm>
            <a:off x="8433512" y="2522220"/>
            <a:ext cx="286893" cy="286893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21" name="Connector 20"/>
          <p:cNvCxnSpPr/>
          <p:nvPr/>
        </p:nvCxnSpPr>
        <p:spPr>
          <a:xfrm>
            <a:off x="8720405" y="2809113"/>
            <a:ext cx="1791252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sp>
        <p:nvSpPr>
          <p:cNvPr id="22" name="Oval 21"/>
          <p:cNvSpPr/>
          <p:nvPr/>
        </p:nvSpPr>
        <p:spPr>
          <a:xfrm>
            <a:off x="10468794" y="276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7373272" y="2479358"/>
            <a:ext cx="85725" cy="85725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4" name="Connector 23"/>
          <p:cNvCxnSpPr/>
          <p:nvPr/>
        </p:nvCxnSpPr>
        <p:spPr>
          <a:xfrm>
            <a:off x="7808223" y="3000375"/>
            <a:ext cx="839985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25" name="Connector 24"/>
          <p:cNvCxnSpPr/>
          <p:nvPr/>
        </p:nvCxnSpPr>
        <p:spPr>
          <a:xfrm flipV="1">
            <a:off x="8648208" y="2713482"/>
            <a:ext cx="286893" cy="286893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26" name="Connector 25"/>
          <p:cNvCxnSpPr/>
          <p:nvPr/>
        </p:nvCxnSpPr>
        <p:spPr>
          <a:xfrm>
            <a:off x="8935101" y="2713482"/>
            <a:ext cx="1397266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sp>
        <p:nvSpPr>
          <p:cNvPr id="27" name="Oval 26"/>
          <p:cNvSpPr/>
          <p:nvPr/>
        </p:nvSpPr>
        <p:spPr>
          <a:xfrm>
            <a:off x="10289504" y="2670620"/>
            <a:ext cx="85725" cy="8572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7765361" y="2957512"/>
            <a:ext cx="85725" cy="85725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9" name="Connector 28"/>
          <p:cNvCxnSpPr/>
          <p:nvPr/>
        </p:nvCxnSpPr>
        <p:spPr>
          <a:xfrm>
            <a:off x="7550491" y="3478530"/>
            <a:ext cx="737793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30" name="Connector 29"/>
          <p:cNvCxnSpPr/>
          <p:nvPr/>
        </p:nvCxnSpPr>
        <p:spPr>
          <a:xfrm>
            <a:off x="8288284" y="3478530"/>
            <a:ext cx="286893" cy="286893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31" name="Connector 30"/>
          <p:cNvCxnSpPr/>
          <p:nvPr/>
        </p:nvCxnSpPr>
        <p:spPr>
          <a:xfrm>
            <a:off x="8575177" y="3765423"/>
            <a:ext cx="1401227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sp>
        <p:nvSpPr>
          <p:cNvPr id="32" name="Oval 31"/>
          <p:cNvSpPr/>
          <p:nvPr/>
        </p:nvSpPr>
        <p:spPr>
          <a:xfrm>
            <a:off x="9933541" y="3722560"/>
            <a:ext cx="85725" cy="8572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7507628" y="3435668"/>
            <a:ext cx="85725" cy="85725"/>
          </a:xfrm>
          <a:prstGeom prst="ellipse">
            <a:avLst/>
          </a:prstGeom>
          <a:noFill/>
          <a:ln w="19050">
            <a:solidFill>
              <a:schemeClr val="accent3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34" name="Connector 33"/>
          <p:cNvCxnSpPr/>
          <p:nvPr/>
        </p:nvCxnSpPr>
        <p:spPr>
          <a:xfrm>
            <a:off x="8637366" y="3956685"/>
            <a:ext cx="432082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35" name="Connector 34"/>
          <p:cNvCxnSpPr/>
          <p:nvPr/>
        </p:nvCxnSpPr>
        <p:spPr>
          <a:xfrm flipV="1">
            <a:off x="9069448" y="3669792"/>
            <a:ext cx="286893" cy="286893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36" name="Connector 35"/>
          <p:cNvCxnSpPr/>
          <p:nvPr/>
        </p:nvCxnSpPr>
        <p:spPr>
          <a:xfrm>
            <a:off x="9356341" y="3669792"/>
            <a:ext cx="495783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sp>
        <p:nvSpPr>
          <p:cNvPr id="37" name="Oval 36"/>
          <p:cNvSpPr/>
          <p:nvPr/>
        </p:nvSpPr>
        <p:spPr>
          <a:xfrm>
            <a:off x="9809261" y="362693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8594504" y="3913823"/>
            <a:ext cx="85725" cy="85725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39" name="Connector 38"/>
          <p:cNvCxnSpPr/>
          <p:nvPr/>
        </p:nvCxnSpPr>
        <p:spPr>
          <a:xfrm>
            <a:off x="7427493" y="4434840"/>
            <a:ext cx="2035940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40" name="Connector 39"/>
          <p:cNvCxnSpPr/>
          <p:nvPr/>
        </p:nvCxnSpPr>
        <p:spPr>
          <a:xfrm>
            <a:off x="9463433" y="4434840"/>
            <a:ext cx="286893" cy="286893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41" name="Connector 40"/>
          <p:cNvCxnSpPr/>
          <p:nvPr/>
        </p:nvCxnSpPr>
        <p:spPr>
          <a:xfrm>
            <a:off x="9750326" y="4721733"/>
            <a:ext cx="1328920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sp>
        <p:nvSpPr>
          <p:cNvPr id="42" name="Oval 41"/>
          <p:cNvSpPr/>
          <p:nvPr/>
        </p:nvSpPr>
        <p:spPr>
          <a:xfrm>
            <a:off x="11036383" y="4678870"/>
            <a:ext cx="85725" cy="8572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7384631" y="4391978"/>
            <a:ext cx="85725" cy="85725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44" name="Connector 43"/>
          <p:cNvCxnSpPr/>
          <p:nvPr/>
        </p:nvCxnSpPr>
        <p:spPr>
          <a:xfrm>
            <a:off x="7999661" y="4912995"/>
            <a:ext cx="1834641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45" name="Connector 44"/>
          <p:cNvCxnSpPr/>
          <p:nvPr/>
        </p:nvCxnSpPr>
        <p:spPr>
          <a:xfrm>
            <a:off x="9834302" y="4912995"/>
            <a:ext cx="286893" cy="286893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46" name="Connector 45"/>
          <p:cNvCxnSpPr/>
          <p:nvPr/>
        </p:nvCxnSpPr>
        <p:spPr>
          <a:xfrm>
            <a:off x="10121195" y="5199888"/>
            <a:ext cx="1231734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sp>
        <p:nvSpPr>
          <p:cNvPr id="47" name="Oval 46"/>
          <p:cNvSpPr/>
          <p:nvPr/>
        </p:nvSpPr>
        <p:spPr>
          <a:xfrm>
            <a:off x="11310066" y="5157026"/>
            <a:ext cx="85725" cy="8572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7956799" y="4870132"/>
            <a:ext cx="85725" cy="85725"/>
          </a:xfrm>
          <a:prstGeom prst="ellipse">
            <a:avLst/>
          </a:prstGeom>
          <a:noFill/>
          <a:ln w="19050">
            <a:solidFill>
              <a:schemeClr val="accent3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9" name="Rounded Rectangle 48"/>
          <p:cNvSpPr/>
          <p:nvPr/>
        </p:nvSpPr>
        <p:spPr>
          <a:xfrm>
            <a:off x="8932469" y="2453564"/>
            <a:ext cx="1093622" cy="1093622"/>
          </a:xfrm>
          <a:prstGeom prst="roundRect">
            <a:avLst>
              <a:gd name="adj" fmla="val 12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0" name="Rounded Rectangle 49"/>
          <p:cNvSpPr/>
          <p:nvPr/>
        </p:nvSpPr>
        <p:spPr>
          <a:xfrm>
            <a:off x="9151193" y="2672288"/>
            <a:ext cx="656173" cy="656173"/>
          </a:xfrm>
          <a:prstGeom prst="roundRect">
            <a:avLst>
              <a:gd name="adj" fmla="val 13333"/>
            </a:avLst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9151193" y="2320214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9151193" y="3547186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9369918" y="2320214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4" name="Rectangle 53"/>
          <p:cNvSpPr/>
          <p:nvPr/>
        </p:nvSpPr>
        <p:spPr>
          <a:xfrm>
            <a:off x="9369918" y="3547186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>
            <a:off x="9588642" y="2320214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9588642" y="3547186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7" name="Rectangle 56"/>
          <p:cNvSpPr/>
          <p:nvPr/>
        </p:nvSpPr>
        <p:spPr>
          <a:xfrm>
            <a:off x="9807367" y="2320214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9807367" y="3547186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59" name="Connector 58"/>
          <p:cNvCxnSpPr/>
          <p:nvPr/>
        </p:nvCxnSpPr>
        <p:spPr>
          <a:xfrm>
            <a:off x="609600" y="5486400"/>
            <a:ext cx="10972800" cy="0"/>
          </a:xfrm>
          <a:prstGeom prst="line">
            <a:avLst/>
          </a:prstGeom>
          <a:ln w="19050">
            <a:solidFill>
              <a:schemeClr val="tx1"/>
            </a:solidFill>
          </a:ln>
        </p:spPr>
      </p:cxnSp>
      <p:sp>
        <p:nvSpPr>
          <p:cNvPr id="60" name="TextBox 59"/>
          <p:cNvSpPr txBox="1"/>
          <p:nvPr/>
        </p:nvSpPr>
        <p:spPr>
          <a:xfrm>
            <a:off x="609600" y="609600"/>
            <a:ext cx="64008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tx1"/>
                </a:solidFill>
                <a:latin typeface="+mn-lt"/>
              </a:rPr>
              <a:t>M.TECH · THESIS DEFENCE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609600" y="5638800"/>
            <a:ext cx="350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CANDIDATE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609600" y="5829300"/>
            <a:ext cx="35052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Research Scholar Name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4267200" y="5638800"/>
            <a:ext cx="350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SUPERVISOR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4267200" y="5829300"/>
            <a:ext cx="35052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Prof. Supervisor Name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7924800" y="5638800"/>
            <a:ext cx="350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DEPARTMENT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7924800" y="5829300"/>
            <a:ext cx="35052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Electronics Engineering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047750"/>
            <a:ext cx="6400800" cy="32385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4500" b="1" i="0">
                <a:solidFill>
                  <a:schemeClr val="tx1"/>
                </a:solidFill>
                <a:latin typeface="+mj-lt"/>
              </a:rPr>
              <a:t>Low-Cost IoT Air Quality Monitoring Network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4476750"/>
            <a:ext cx="6035040" cy="666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M.Tech Thesis Defence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09600" y="1733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62100" y="1733550"/>
            <a:ext cx="658368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Background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562100" y="2486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609600" y="2495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62100" y="2495550"/>
            <a:ext cx="658368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Research questions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562100" y="3248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609600" y="3257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62100" y="3257550"/>
            <a:ext cx="658368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Methodology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562100" y="4010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609600" y="4019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62100" y="4019550"/>
            <a:ext cx="658368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Findings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562100" y="4772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6" name="TextBox 15"/>
          <p:cNvSpPr txBox="1"/>
          <p:nvPr/>
        </p:nvSpPr>
        <p:spPr>
          <a:xfrm>
            <a:off x="609600" y="4781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62100" y="4781550"/>
            <a:ext cx="658368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Contribution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562100" y="5534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Image placeholder (right-click &gt; Format Shape &gt; Picture fill)"/>
          <p:cNvSpPr/>
          <p:nvPr/>
        </p:nvSpPr>
        <p:spPr>
          <a:xfrm>
            <a:off x="8042148" y="1733550"/>
            <a:ext cx="3540252" cy="3695700"/>
          </a:xfrm>
          <a:prstGeom prst="roundRect">
            <a:avLst>
              <a:gd name="adj" fmla="val 376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Freeform 19"/>
          <p:cNvSpPr/>
          <p:nvPr/>
        </p:nvSpPr>
        <p:spPr>
          <a:xfrm>
            <a:off x="9202674" y="33680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10025634" y="31242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137398" y="3947160"/>
            <a:ext cx="334975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741920" y="1733550"/>
            <a:ext cx="3840480" cy="4267200"/>
          </a:xfrm>
          <a:prstGeom prst="roundRect">
            <a:avLst>
              <a:gd name="adj" fmla="val 347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741920" y="1733550"/>
            <a:ext cx="384048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008620" y="2000250"/>
            <a:ext cx="330708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1"/>
                </a:solidFill>
                <a:latin typeface="+mn-lt"/>
              </a:rPr>
              <a:t>RESEARCH GAP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08620" y="2400300"/>
            <a:ext cx="3307080" cy="3314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Low-cost sensors drift and need calibration before city-scale use.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Background and motivation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6583680" cy="42100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Urban air quality varies street by street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Official monitors are few and costly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Low-cost sensors could fill the gaps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09600" y="1893570"/>
            <a:ext cx="3479800" cy="3810000"/>
          </a:xfrm>
          <a:prstGeom prst="roundRect">
            <a:avLst>
              <a:gd name="adj" fmla="val 383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600" y="1893570"/>
            <a:ext cx="34798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56310" y="224028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RQ1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How accurate are calibrated low-cost sensors?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56100" y="1893570"/>
            <a:ext cx="3479800" cy="3810000"/>
          </a:xfrm>
          <a:prstGeom prst="roundRect">
            <a:avLst>
              <a:gd name="adj" fmla="val 383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56100" y="1893570"/>
            <a:ext cx="34798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Diamond 10"/>
          <p:cNvSpPr/>
          <p:nvPr/>
        </p:nvSpPr>
        <p:spPr>
          <a:xfrm>
            <a:off x="4702810" y="2240280"/>
            <a:ext cx="373380" cy="373380"/>
          </a:xfrm>
          <a:prstGeom prst="diamond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RQ2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Can a mesh network cover a campus?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102600" y="1893570"/>
            <a:ext cx="3479800" cy="3810000"/>
          </a:xfrm>
          <a:prstGeom prst="roundRect">
            <a:avLst>
              <a:gd name="adj" fmla="val 383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102600" y="1893570"/>
            <a:ext cx="347980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Isosceles Triangle 15"/>
          <p:cNvSpPr/>
          <p:nvPr/>
        </p:nvSpPr>
        <p:spPr>
          <a:xfrm>
            <a:off x="8449310" y="2240280"/>
            <a:ext cx="373380" cy="37338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RQ3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Which calibration model works best?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Research questions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09600" y="1733550"/>
          <a:ext cx="109728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657600"/>
                <a:gridCol w="3657600"/>
                <a:gridCol w="36576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Theme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Key findings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What is missing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Theme A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Established baseline methods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Limited to lab settings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Theme B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Recent data-driven approaches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Small, narrow datasets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Theme C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Field studies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No comparative evaluation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09600" y="438150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Summarise your literature here.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Related work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09600" y="1988344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198834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71600" y="1733550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Build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882896" y="1733550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12 sensor nodes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333500" y="2776538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9" name="Rounded Rectangle 8"/>
          <p:cNvSpPr/>
          <p:nvPr/>
        </p:nvSpPr>
        <p:spPr>
          <a:xfrm>
            <a:off x="609600" y="3031331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09600" y="303133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71600" y="2776538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Co-locate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82896" y="2776538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Next to a reference monitor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333500" y="3819525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4" name="Rounded Rectangle 13"/>
          <p:cNvSpPr/>
          <p:nvPr/>
        </p:nvSpPr>
        <p:spPr>
          <a:xfrm>
            <a:off x="609600" y="4074319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09600" y="407431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71600" y="3819525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Calibrate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882896" y="3819525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Regression and ML models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333500" y="4862512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Rounded Rectangle 18"/>
          <p:cNvSpPr/>
          <p:nvPr/>
        </p:nvSpPr>
        <p:spPr>
          <a:xfrm>
            <a:off x="609600" y="5117306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09600" y="511730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71600" y="4862512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Deploy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882896" y="4862512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Campus-wide network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Research design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09600" y="2114550"/>
            <a:ext cx="32766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12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3543300"/>
            <a:ext cx="32004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sensor nodes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267200" y="2019300"/>
            <a:ext cx="0" cy="2359914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4495800" y="2114550"/>
            <a:ext cx="32766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495800" y="3543300"/>
            <a:ext cx="32004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months of data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924800" y="2019300"/>
            <a:ext cx="0" cy="2359914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8153400" y="2114550"/>
            <a:ext cx="32766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53400" y="3543300"/>
            <a:ext cx="32004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reference station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9600" y="5524500"/>
            <a:ext cx="109728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Describe your own dataset.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Data and sample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09600" y="1733550"/>
          <a:ext cx="6803136" cy="39814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93736" y="1828800"/>
            <a:ext cx="3788664" cy="3695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Agreement with the reference monitor (sample data).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5810250"/>
            <a:ext cx="109728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Key result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09600" y="1733550"/>
            <a:ext cx="5314950" cy="4267200"/>
          </a:xfrm>
          <a:prstGeom prst="roundRect">
            <a:avLst>
              <a:gd name="adj" fmla="val 312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600" y="1733550"/>
            <a:ext cx="53149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76300" y="1981200"/>
            <a:ext cx="47815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Hypotheses</a:t>
            </a:r>
          </a:p>
        </p:txBody>
      </p:sp>
      <p:sp>
        <p:nvSpPr>
          <p:cNvPr id="7" name="Rectangle 6"/>
          <p:cNvSpPr/>
          <p:nvPr/>
        </p:nvSpPr>
        <p:spPr>
          <a:xfrm>
            <a:off x="876300" y="24574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76300" y="2686050"/>
            <a:ext cx="4781550" cy="30861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Calibration improves accuracy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Mesh covers the campus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ML beats linear models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67450" y="1733550"/>
            <a:ext cx="5314950" cy="4267200"/>
          </a:xfrm>
          <a:prstGeom prst="roundRect">
            <a:avLst>
              <a:gd name="adj" fmla="val 312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67450" y="1733550"/>
            <a:ext cx="531495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34150" y="1981200"/>
            <a:ext cx="47815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What we found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534150" y="24574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34150" y="2686050"/>
            <a:ext cx="4781550" cy="30861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R² rose to 0.91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95% data delivery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ML model performed best</a:t>
            </a:r>
          </a:p>
        </p:txBody>
      </p:sp>
      <p:sp>
        <p:nvSpPr>
          <p:cNvPr id="14" name="Oval 13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Findings vs hypotheses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09600" y="1893570"/>
            <a:ext cx="3479800" cy="3810000"/>
          </a:xfrm>
          <a:prstGeom prst="roundRect">
            <a:avLst>
              <a:gd name="adj" fmla="val 383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600" y="1893570"/>
            <a:ext cx="34798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56310" y="224028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Hardware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Open low-cost node design.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56100" y="1893570"/>
            <a:ext cx="3479800" cy="3810000"/>
          </a:xfrm>
          <a:prstGeom prst="roundRect">
            <a:avLst>
              <a:gd name="adj" fmla="val 383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56100" y="1893570"/>
            <a:ext cx="34798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Diamond 10"/>
          <p:cNvSpPr/>
          <p:nvPr/>
        </p:nvSpPr>
        <p:spPr>
          <a:xfrm>
            <a:off x="4702810" y="2240280"/>
            <a:ext cx="373380" cy="373380"/>
          </a:xfrm>
          <a:prstGeom prst="diamond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Method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Calibration pipeline.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102600" y="1893570"/>
            <a:ext cx="3479800" cy="3810000"/>
          </a:xfrm>
          <a:prstGeom prst="roundRect">
            <a:avLst>
              <a:gd name="adj" fmla="val 383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102600" y="1893570"/>
            <a:ext cx="347980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Isosceles Triangle 15"/>
          <p:cNvSpPr/>
          <p:nvPr/>
        </p:nvSpPr>
        <p:spPr>
          <a:xfrm>
            <a:off x="8449310" y="2240280"/>
            <a:ext cx="373380" cy="37338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Data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Campus air map.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Contributions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Image placeholder (right-click &gt; Format Shape &gt; Picture fill)"/>
          <p:cNvSpPr/>
          <p:nvPr/>
        </p:nvSpPr>
        <p:spPr>
          <a:xfrm>
            <a:off x="7193280" y="1733550"/>
            <a:ext cx="4389120" cy="4267200"/>
          </a:xfrm>
          <a:prstGeom prst="roundRect">
            <a:avLst>
              <a:gd name="adj" fmla="val 468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77824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60120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288530" y="4232910"/>
            <a:ext cx="41986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Limitations and future 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6144768" cy="42100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One season only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Single campus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Sensor ageing not studied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Image placeholder (right-click &gt; Format Shape &gt; Picture fill)"/>
          <p:cNvSpPr/>
          <p:nvPr/>
        </p:nvSpPr>
        <p:spPr>
          <a:xfrm>
            <a:off x="7193280" y="1733550"/>
            <a:ext cx="4389120" cy="4267200"/>
          </a:xfrm>
          <a:prstGeom prst="roundRect">
            <a:avLst>
              <a:gd name="adj" fmla="val 468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77824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60120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288530" y="4232910"/>
            <a:ext cx="41986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Publications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6144768" cy="42100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Paper 1 — journal name, year (published)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Paper 2 — conference name, year (accepted)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Paper 3 — journal name (under review)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7810500" y="2476500"/>
            <a:ext cx="5334000" cy="5334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715500" y="4000500"/>
            <a:ext cx="1714500" cy="17145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09600" y="520065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Research Scholar Name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548640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scholar@university.ac.in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714500"/>
            <a:ext cx="755904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600" b="1" i="0">
                <a:solidFill>
                  <a:schemeClr val="tx1"/>
                </a:solidFill>
                <a:latin typeface="+mj-lt"/>
              </a:rPr>
              <a:t>Thank you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3905250"/>
            <a:ext cx="6096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I welcome your questions.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viva-258">
  <a:themeElements>
    <a:clrScheme name="Morphiq viva-258">
      <a:dk1>
        <a:srgbClr val="FFF4E6"/>
      </a:dk1>
      <a:lt1>
        <a:srgbClr val="3B0A12"/>
      </a:lt1>
      <a:dk2>
        <a:srgbClr val="D9B9A8"/>
      </a:dk2>
      <a:lt2>
        <a:srgbClr val="4E141E"/>
      </a:lt2>
      <a:accent1>
        <a:srgbClr val="F2B134"/>
      </a:accent1>
      <a:accent2>
        <a:srgbClr val="FFF4E6"/>
      </a:accent2>
      <a:accent3>
        <a:srgbClr val="ED6A5A"/>
      </a:accent3>
      <a:accent4>
        <a:srgbClr val="9CC5A1"/>
      </a:accent4>
      <a:accent5>
        <a:srgbClr val="5C2818"/>
      </a:accent5>
      <a:accent6>
        <a:srgbClr val="5A2F34"/>
      </a:accent6>
      <a:hlink>
        <a:srgbClr val="F2B134"/>
      </a:hlink>
      <a:folHlink>
        <a:srgbClr val="FFF4E6"/>
      </a:folHlink>
    </a:clrScheme>
    <a:fontScheme name="Morphiq viva-258">
      <a:majorFont>
        <a:latin typeface="Lato"/>
        <a:ea typeface=""/>
        <a:cs typeface=""/>
      </a:majorFont>
      <a:minorFont>
        <a:latin typeface="La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Low-Cost IoT Air Quality Monitoring Network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