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Sales growth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Non-adopters</c:v>
                </c:pt>
                <c:pt idx="1">
                  <c:v>Early adopters</c:v>
                </c:pt>
                <c:pt idx="2">
                  <c:v>Late adopters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17</c:v>
                </c:pt>
                <c:pt idx="2">
                  <c:v>11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IMPACT OF DIGITAL PAYMENTS ON SMALL RETAILERS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IMPACT OF DIGITAL PAYMENTS ON SMALL RETAILERS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IMPACT OF DIGITAL PAYMENTS ON SMALL RETAILERS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IMPACT OF DIGITAL PAYMENTS ON SMALL RETAILERS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209550" y="209550"/>
            <a:ext cx="11772900" cy="6438900"/>
          </a:xfrm>
          <a:prstGeom prst="rect">
            <a:avLst/>
          </a:prstGeom>
          <a:noFill/>
          <a:ln w="317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952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 flipH="1">
            <a:off x="10834688" y="5524500"/>
            <a:ext cx="214312" cy="37120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7" name="Connector 6"/>
          <p:cNvCxnSpPr/>
          <p:nvPr/>
        </p:nvCxnSpPr>
        <p:spPr>
          <a:xfrm flipH="1">
            <a:off x="10406062" y="5895700"/>
            <a:ext cx="428626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8" name="Connector 7"/>
          <p:cNvCxnSpPr/>
          <p:nvPr/>
        </p:nvCxnSpPr>
        <p:spPr>
          <a:xfrm flipH="1" flipV="1">
            <a:off x="10191750" y="5524500"/>
            <a:ext cx="214312" cy="37120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10191750" y="5153300"/>
            <a:ext cx="214312" cy="37120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10406062" y="5153300"/>
            <a:ext cx="428626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10834688" y="5153300"/>
            <a:ext cx="214312" cy="37120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11049000" y="5524500"/>
            <a:ext cx="30861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>
            <a:off x="10251758" y="5895700"/>
            <a:ext cx="154304" cy="267264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H="1" flipV="1">
            <a:off x="10251758" y="4886036"/>
            <a:ext cx="154304" cy="267264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10937558" y="5413058"/>
            <a:ext cx="222885" cy="2228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0723245" y="5784258"/>
            <a:ext cx="222885" cy="22288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294620" y="5784258"/>
            <a:ext cx="222885" cy="22288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80308" y="5413058"/>
            <a:ext cx="222885" cy="22288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294620" y="5041857"/>
            <a:ext cx="222885" cy="2228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723245" y="5041857"/>
            <a:ext cx="222885" cy="22288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280458" y="5447348"/>
            <a:ext cx="154305" cy="15430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174605" y="6085812"/>
            <a:ext cx="154305" cy="15430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174605" y="4808883"/>
            <a:ext cx="154305" cy="15430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5657850" y="552450"/>
            <a:ext cx="876300" cy="8763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657850" y="552450"/>
            <a:ext cx="876300" cy="876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chemeClr val="tx2"/>
                </a:solidFill>
                <a:latin typeface="+mn-lt"/>
              </a:rPr>
              <a:t>CREST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905000" y="158115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M.COM · THESIS DEFENCE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4667250" y="4248150"/>
            <a:ext cx="28575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8" name="TextBox 27"/>
          <p:cNvSpPr txBox="1"/>
          <p:nvPr/>
        </p:nvSpPr>
        <p:spPr>
          <a:xfrm>
            <a:off x="1524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CANDIDATE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24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Research Scholar Name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2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SUPERVISOR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72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Prof. Supervisor Name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20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DEPARTMENT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20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Commerce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866900"/>
            <a:ext cx="9525000" cy="1714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800" b="0" i="0">
                <a:solidFill>
                  <a:schemeClr val="tx1"/>
                </a:solidFill>
                <a:latin typeface="+mj-lt"/>
              </a:rPr>
              <a:t>Impact of Digital Payments on Small Retailers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5500" y="3638550"/>
            <a:ext cx="8001000" cy="4762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M.Com Dissertation Defence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7335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Background</a:t>
            </a:r>
          </a:p>
        </p:txBody>
      </p:sp>
      <p:sp>
        <p:nvSpPr>
          <p:cNvPr id="7" name="Rectangle 6"/>
          <p:cNvSpPr/>
          <p:nvPr/>
        </p:nvSpPr>
        <p:spPr>
          <a:xfrm>
            <a:off x="4343400" y="17335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Research questions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77200" y="17335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058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058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Methodology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9600" y="39814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Findings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43400" y="39814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7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Contribution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741920" y="1733550"/>
            <a:ext cx="384048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RESEARCH GAP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Few studies measure the effect of UPI on small-shop revenue and credit.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Background and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Digital payments have grown rapidly in India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Small retailers adopted UPI at different speeds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Little evidence exists on their sales and costs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Did UPI adoption change monthly sales?</a:t>
            </a:r>
          </a:p>
        </p:txBody>
      </p:sp>
      <p:sp>
        <p:nvSpPr>
          <p:cNvPr id="8" name="Rectangle 7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How did cash-handling costs change?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What barriers remain for non-adopters?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Research questions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Theme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Key findings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is missing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Established baseline methods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Limited to lab settings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Recent data-driven approaches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Small, narrow datasets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Field studies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comparative evaluation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Summarise your literature here.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Related work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Survey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240 retailers in two cities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Interview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20 in-depth shop owners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Analyse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Before-after comparison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Validate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Triangulate with bank data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Research design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retailers surveyed</a:t>
            </a:r>
          </a:p>
        </p:txBody>
      </p:sp>
      <p:sp>
        <p:nvSpPr>
          <p:cNvPr id="7" name="Rectangle 6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months of data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Describe your own dataset.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Data and sample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Growth in monthly sales over 18 months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Key result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733550"/>
            <a:ext cx="531495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Hypotheses</a:t>
            </a:r>
          </a:p>
        </p:txBody>
      </p:sp>
      <p:sp>
        <p:nvSpPr>
          <p:cNvPr id="6" name="Rectangle 5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UPI raises sales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Costs of cash fall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Trust is the main barrier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733550"/>
            <a:ext cx="531495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What we found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Sales rose for adopters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Cash costs fell modestly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Fear of fraud slowed adoption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Findings vs hypotheses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Evidence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Shop-level panel data.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Framework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Adoption barriers model.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Policy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Ideas for retailer training.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Contributions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Limitations and 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Two cities only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Self-reported sales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Short time window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Publications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1 — journal name, year (published)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2 — conference name, year (accepted)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3 — journal name (under review)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Research Scholar Name   ·   scholar@university.ac.in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0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I welcome your questions.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viva-259">
  <a:themeElements>
    <a:clrScheme name="Morphiq viva-259">
      <a:dk1>
        <a:srgbClr val="1E261C"/>
      </a:dk1>
      <a:lt1>
        <a:srgbClr val="F2F4EE"/>
      </a:lt1>
      <a:dk2>
        <a:srgbClr val="56604F"/>
      </a:dk2>
      <a:lt2>
        <a:srgbClr val="E1E6D8"/>
      </a:lt2>
      <a:accent1>
        <a:srgbClr val="6A8D5D"/>
      </a:accent1>
      <a:accent2>
        <a:srgbClr val="2F3E2C"/>
      </a:accent2>
      <a:accent3>
        <a:srgbClr val="D98E48"/>
      </a:accent3>
      <a:accent4>
        <a:srgbClr val="B4654A"/>
      </a:accent4>
      <a:accent5>
        <a:srgbClr val="DAE1D4"/>
      </a:accent5>
      <a:accent6>
        <a:srgbClr val="D0D3CC"/>
      </a:accent6>
      <a:hlink>
        <a:srgbClr val="6A8D5D"/>
      </a:hlink>
      <a:folHlink>
        <a:srgbClr val="2F3E2C"/>
      </a:folHlink>
    </a:clrScheme>
    <a:fontScheme name="Morphiq viva-259">
      <a:majorFont>
        <a:latin typeface="EB Garamond"/>
        <a:ea typeface=""/>
        <a:cs typeface=""/>
      </a:majorFont>
      <a:minorFont>
        <a:latin typeface="Nunito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 of Digital Payments on Small Retailers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