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Particles per litre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Pre-monsoon</c:v>
                </c:pt>
                <c:pt idx="1">
                  <c:v>Monsoon</c:v>
                </c:pt>
                <c:pt idx="2">
                  <c:v>Post-monsoon</c:v>
                </c:pt>
                <c:pt idx="3">
                  <c:v>Winter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61</c:v>
                </c:pt>
                <c:pt idx="2">
                  <c:v>44</c:v>
                </c:pt>
                <c:pt idx="3">
                  <c:v>32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MICROPLASTICS IN URBAN LAKES: SOURCES AND SEASON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58380" y="2075492"/>
            <a:ext cx="4147820" cy="3239458"/>
          </a:xfrm>
          <a:custGeom>
            <a:avLst/>
            <a:gdLst/>
            <a:ahLst/>
            <a:cxnLst/>
            <a:rect l="l" t="t" r="r" b="b"/>
            <a:pathLst>
              <a:path w="4147820" h="3239458">
                <a:moveTo>
                  <a:pt x="0" y="3239458"/>
                </a:moveTo>
                <a:lnTo>
                  <a:pt x="0" y="244752"/>
                </a:lnTo>
                <a:lnTo>
                  <a:pt x="103696" y="317931"/>
                </a:lnTo>
                <a:lnTo>
                  <a:pt x="207391" y="381916"/>
                </a:lnTo>
                <a:lnTo>
                  <a:pt x="311087" y="429977"/>
                </a:lnTo>
                <a:lnTo>
                  <a:pt x="414782" y="457061"/>
                </a:lnTo>
                <a:lnTo>
                  <a:pt x="518478" y="460318"/>
                </a:lnTo>
                <a:lnTo>
                  <a:pt x="622173" y="439407"/>
                </a:lnTo>
                <a:lnTo>
                  <a:pt x="725869" y="396526"/>
                </a:lnTo>
                <a:lnTo>
                  <a:pt x="829564" y="336185"/>
                </a:lnTo>
                <a:lnTo>
                  <a:pt x="933260" y="264730"/>
                </a:lnTo>
                <a:lnTo>
                  <a:pt x="1036955" y="189676"/>
                </a:lnTo>
                <a:lnTo>
                  <a:pt x="1140650" y="118917"/>
                </a:lnTo>
                <a:lnTo>
                  <a:pt x="1244346" y="59894"/>
                </a:lnTo>
                <a:lnTo>
                  <a:pt x="1348042" y="18815"/>
                </a:lnTo>
                <a:lnTo>
                  <a:pt x="1451737" y="0"/>
                </a:lnTo>
                <a:lnTo>
                  <a:pt x="1555433" y="5428"/>
                </a:lnTo>
                <a:lnTo>
                  <a:pt x="1659128" y="34528"/>
                </a:lnTo>
                <a:lnTo>
                  <a:pt x="1762824" y="84239"/>
                </a:lnTo>
                <a:lnTo>
                  <a:pt x="1866519" y="149334"/>
                </a:lnTo>
                <a:lnTo>
                  <a:pt x="1970215" y="222966"/>
                </a:lnTo>
                <a:lnTo>
                  <a:pt x="2073910" y="297391"/>
                </a:lnTo>
                <a:lnTo>
                  <a:pt x="2177606" y="364783"/>
                </a:lnTo>
                <a:lnTo>
                  <a:pt x="2281301" y="418053"/>
                </a:lnTo>
                <a:lnTo>
                  <a:pt x="2384996" y="451600"/>
                </a:lnTo>
                <a:lnTo>
                  <a:pt x="2488692" y="461894"/>
                </a:lnTo>
                <a:lnTo>
                  <a:pt x="2592388" y="447854"/>
                </a:lnTo>
                <a:lnTo>
                  <a:pt x="2696083" y="410955"/>
                </a:lnTo>
                <a:lnTo>
                  <a:pt x="2799778" y="355080"/>
                </a:lnTo>
                <a:lnTo>
                  <a:pt x="2903474" y="286103"/>
                </a:lnTo>
                <a:lnTo>
                  <a:pt x="3007170" y="211280"/>
                </a:lnTo>
                <a:lnTo>
                  <a:pt x="3110865" y="138479"/>
                </a:lnTo>
                <a:lnTo>
                  <a:pt x="3214560" y="75357"/>
                </a:lnTo>
                <a:lnTo>
                  <a:pt x="3318256" y="28553"/>
                </a:lnTo>
                <a:lnTo>
                  <a:pt x="3421952" y="2988"/>
                </a:lnTo>
                <a:lnTo>
                  <a:pt x="3525647" y="1352"/>
                </a:lnTo>
                <a:lnTo>
                  <a:pt x="3629342" y="23817"/>
                </a:lnTo>
                <a:lnTo>
                  <a:pt x="3733038" y="68020"/>
                </a:lnTo>
                <a:lnTo>
                  <a:pt x="3836734" y="129312"/>
                </a:lnTo>
                <a:lnTo>
                  <a:pt x="3940429" y="201247"/>
                </a:lnTo>
                <a:lnTo>
                  <a:pt x="4044125" y="276260"/>
                </a:lnTo>
                <a:lnTo>
                  <a:pt x="4147820" y="346461"/>
                </a:lnTo>
                <a:lnTo>
                  <a:pt x="4147820" y="32394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58380" y="2861558"/>
            <a:ext cx="4147820" cy="2453392"/>
          </a:xfrm>
          <a:custGeom>
            <a:avLst/>
            <a:gdLst/>
            <a:ahLst/>
            <a:cxnLst/>
            <a:rect l="l" t="t" r="r" b="b"/>
            <a:pathLst>
              <a:path w="4147820" h="2453392">
                <a:moveTo>
                  <a:pt x="0" y="2453392"/>
                </a:moveTo>
                <a:lnTo>
                  <a:pt x="0" y="401675"/>
                </a:lnTo>
                <a:lnTo>
                  <a:pt x="103696" y="444048"/>
                </a:lnTo>
                <a:lnTo>
                  <a:pt x="207391" y="462327"/>
                </a:lnTo>
                <a:lnTo>
                  <a:pt x="311087" y="454440"/>
                </a:lnTo>
                <a:lnTo>
                  <a:pt x="414782" y="421282"/>
                </a:lnTo>
                <a:lnTo>
                  <a:pt x="518478" y="366608"/>
                </a:lnTo>
                <a:lnTo>
                  <a:pt x="622173" y="296614"/>
                </a:lnTo>
                <a:lnTo>
                  <a:pt x="725869" y="219231"/>
                </a:lnTo>
                <a:lnTo>
                  <a:pt x="829564" y="143227"/>
                </a:lnTo>
                <a:lnTo>
                  <a:pt x="933260" y="77214"/>
                </a:lnTo>
                <a:lnTo>
                  <a:pt x="1036955" y="28671"/>
                </a:lnTo>
                <a:lnTo>
                  <a:pt x="1140650" y="3098"/>
                </a:lnTo>
                <a:lnTo>
                  <a:pt x="1244346" y="3394"/>
                </a:lnTo>
                <a:lnTo>
                  <a:pt x="1348042" y="29524"/>
                </a:lnTo>
                <a:lnTo>
                  <a:pt x="1451737" y="78528"/>
                </a:lnTo>
                <a:lnTo>
                  <a:pt x="1555433" y="144854"/>
                </a:lnTo>
                <a:lnTo>
                  <a:pt x="1659128" y="220986"/>
                </a:lnTo>
                <a:lnTo>
                  <a:pt x="1762824" y="298298"/>
                </a:lnTo>
                <a:lnTo>
                  <a:pt x="1866519" y="368030"/>
                </a:lnTo>
                <a:lnTo>
                  <a:pt x="1970215" y="422280"/>
                </a:lnTo>
                <a:lnTo>
                  <a:pt x="2073910" y="454903"/>
                </a:lnTo>
                <a:lnTo>
                  <a:pt x="2177606" y="462202"/>
                </a:lnTo>
                <a:lnTo>
                  <a:pt x="2281301" y="443349"/>
                </a:lnTo>
                <a:lnTo>
                  <a:pt x="2384996" y="400480"/>
                </a:lnTo>
                <a:lnTo>
                  <a:pt x="2488692" y="338454"/>
                </a:lnTo>
                <a:lnTo>
                  <a:pt x="2592388" y="264298"/>
                </a:lnTo>
                <a:lnTo>
                  <a:pt x="2696083" y="186414"/>
                </a:lnTo>
                <a:lnTo>
                  <a:pt x="2799778" y="113628"/>
                </a:lnTo>
                <a:lnTo>
                  <a:pt x="2903474" y="54186"/>
                </a:lnTo>
                <a:lnTo>
                  <a:pt x="3007170" y="14823"/>
                </a:lnTo>
                <a:lnTo>
                  <a:pt x="3110865" y="0"/>
                </a:lnTo>
                <a:lnTo>
                  <a:pt x="3214560" y="11396"/>
                </a:lnTo>
                <a:lnTo>
                  <a:pt x="3318256" y="47721"/>
                </a:lnTo>
                <a:lnTo>
                  <a:pt x="3421952" y="104857"/>
                </a:lnTo>
                <a:lnTo>
                  <a:pt x="3525647" y="176331"/>
                </a:lnTo>
                <a:lnTo>
                  <a:pt x="3629342" y="254046"/>
                </a:lnTo>
                <a:lnTo>
                  <a:pt x="3733038" y="329194"/>
                </a:lnTo>
                <a:lnTo>
                  <a:pt x="3836734" y="393261"/>
                </a:lnTo>
                <a:lnTo>
                  <a:pt x="3940429" y="438989"/>
                </a:lnTo>
                <a:lnTo>
                  <a:pt x="4044125" y="461195"/>
                </a:lnTo>
                <a:lnTo>
                  <a:pt x="4147820" y="457364"/>
                </a:lnTo>
                <a:lnTo>
                  <a:pt x="4147820" y="24533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58380" y="3648705"/>
            <a:ext cx="4147820" cy="1666245"/>
          </a:xfrm>
          <a:custGeom>
            <a:avLst/>
            <a:gdLst/>
            <a:ahLst/>
            <a:cxnLst/>
            <a:rect l="l" t="t" r="r" b="b"/>
            <a:pathLst>
              <a:path w="4147820" h="1666245">
                <a:moveTo>
                  <a:pt x="0" y="1666245"/>
                </a:moveTo>
                <a:lnTo>
                  <a:pt x="0" y="17761"/>
                </a:lnTo>
                <a:lnTo>
                  <a:pt x="103696" y="44277"/>
                </a:lnTo>
                <a:lnTo>
                  <a:pt x="207391" y="80947"/>
                </a:lnTo>
                <a:lnTo>
                  <a:pt x="311087" y="125779"/>
                </a:lnTo>
                <a:lnTo>
                  <a:pt x="414782" y="176337"/>
                </a:lnTo>
                <a:lnTo>
                  <a:pt x="518478" y="229875"/>
                </a:lnTo>
                <a:lnTo>
                  <a:pt x="622173" y="283486"/>
                </a:lnTo>
                <a:lnTo>
                  <a:pt x="725869" y="334258"/>
                </a:lnTo>
                <a:lnTo>
                  <a:pt x="829564" y="379432"/>
                </a:lnTo>
                <a:lnTo>
                  <a:pt x="933260" y="416555"/>
                </a:lnTo>
                <a:lnTo>
                  <a:pt x="1036955" y="443611"/>
                </a:lnTo>
                <a:lnTo>
                  <a:pt x="1140650" y="459130"/>
                </a:lnTo>
                <a:lnTo>
                  <a:pt x="1244346" y="462269"/>
                </a:lnTo>
                <a:lnTo>
                  <a:pt x="1348042" y="452858"/>
                </a:lnTo>
                <a:lnTo>
                  <a:pt x="1451737" y="431407"/>
                </a:lnTo>
                <a:lnTo>
                  <a:pt x="1555433" y="399083"/>
                </a:lnTo>
                <a:lnTo>
                  <a:pt x="1659128" y="357640"/>
                </a:lnTo>
                <a:lnTo>
                  <a:pt x="1762824" y="309330"/>
                </a:lnTo>
                <a:lnTo>
                  <a:pt x="1866519" y="256777"/>
                </a:lnTo>
                <a:lnTo>
                  <a:pt x="1970215" y="202834"/>
                </a:lnTo>
                <a:lnTo>
                  <a:pt x="2073910" y="150433"/>
                </a:lnTo>
                <a:lnTo>
                  <a:pt x="2177606" y="102420"/>
                </a:lnTo>
                <a:lnTo>
                  <a:pt x="2281301" y="61402"/>
                </a:lnTo>
                <a:lnTo>
                  <a:pt x="2384996" y="29607"/>
                </a:lnTo>
                <a:lnTo>
                  <a:pt x="2488692" y="8762"/>
                </a:lnTo>
                <a:lnTo>
                  <a:pt x="2592388" y="0"/>
                </a:lnTo>
                <a:lnTo>
                  <a:pt x="2696083" y="3796"/>
                </a:lnTo>
                <a:lnTo>
                  <a:pt x="2799778" y="19944"/>
                </a:lnTo>
                <a:lnTo>
                  <a:pt x="2903474" y="47568"/>
                </a:lnTo>
                <a:lnTo>
                  <a:pt x="3007170" y="85166"/>
                </a:lnTo>
                <a:lnTo>
                  <a:pt x="3110865" y="130697"/>
                </a:lnTo>
                <a:lnTo>
                  <a:pt x="3214560" y="181687"/>
                </a:lnTo>
                <a:lnTo>
                  <a:pt x="3318256" y="235367"/>
                </a:lnTo>
                <a:lnTo>
                  <a:pt x="3421952" y="288821"/>
                </a:lnTo>
                <a:lnTo>
                  <a:pt x="3525647" y="339146"/>
                </a:lnTo>
                <a:lnTo>
                  <a:pt x="3629342" y="383608"/>
                </a:lnTo>
                <a:lnTo>
                  <a:pt x="3733038" y="419792"/>
                </a:lnTo>
                <a:lnTo>
                  <a:pt x="3836734" y="445733"/>
                </a:lnTo>
                <a:lnTo>
                  <a:pt x="3940429" y="460022"/>
                </a:lnTo>
                <a:lnTo>
                  <a:pt x="4044125" y="461883"/>
                </a:lnTo>
                <a:lnTo>
                  <a:pt x="4147820" y="451214"/>
                </a:lnTo>
                <a:lnTo>
                  <a:pt x="4147820" y="16662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358380" y="4436826"/>
            <a:ext cx="4147820" cy="878124"/>
          </a:xfrm>
          <a:custGeom>
            <a:avLst/>
            <a:gdLst/>
            <a:ahLst/>
            <a:cxnLst/>
            <a:rect l="l" t="t" r="r" b="b"/>
            <a:pathLst>
              <a:path w="4147820" h="878124">
                <a:moveTo>
                  <a:pt x="0" y="878124"/>
                </a:moveTo>
                <a:lnTo>
                  <a:pt x="0" y="430525"/>
                </a:lnTo>
                <a:lnTo>
                  <a:pt x="103696" y="395551"/>
                </a:lnTo>
                <a:lnTo>
                  <a:pt x="207391" y="350223"/>
                </a:lnTo>
                <a:lnTo>
                  <a:pt x="311087" y="297378"/>
                </a:lnTo>
                <a:lnTo>
                  <a:pt x="414782" y="240320"/>
                </a:lnTo>
                <a:lnTo>
                  <a:pt x="518478" y="182619"/>
                </a:lnTo>
                <a:lnTo>
                  <a:pt x="622173" y="127885"/>
                </a:lnTo>
                <a:lnTo>
                  <a:pt x="725869" y="79542"/>
                </a:lnTo>
                <a:lnTo>
                  <a:pt x="829564" y="40613"/>
                </a:lnTo>
                <a:lnTo>
                  <a:pt x="933260" y="13534"/>
                </a:lnTo>
                <a:lnTo>
                  <a:pt x="1036955" y="0"/>
                </a:lnTo>
                <a:lnTo>
                  <a:pt x="1140650" y="856"/>
                </a:lnTo>
                <a:lnTo>
                  <a:pt x="1244346" y="16048"/>
                </a:lnTo>
                <a:lnTo>
                  <a:pt x="1348042" y="44628"/>
                </a:lnTo>
                <a:lnTo>
                  <a:pt x="1451737" y="84807"/>
                </a:lnTo>
                <a:lnTo>
                  <a:pt x="1555433" y="134070"/>
                </a:lnTo>
                <a:lnTo>
                  <a:pt x="1659128" y="189338"/>
                </a:lnTo>
                <a:lnTo>
                  <a:pt x="1762824" y="247152"/>
                </a:lnTo>
                <a:lnTo>
                  <a:pt x="1866519" y="303896"/>
                </a:lnTo>
                <a:lnTo>
                  <a:pt x="1970215" y="356019"/>
                </a:lnTo>
                <a:lnTo>
                  <a:pt x="2073910" y="400262"/>
                </a:lnTo>
                <a:lnTo>
                  <a:pt x="2177606" y="433857"/>
                </a:lnTo>
                <a:lnTo>
                  <a:pt x="2281301" y="454702"/>
                </a:lnTo>
                <a:lnTo>
                  <a:pt x="2384996" y="461493"/>
                </a:lnTo>
                <a:lnTo>
                  <a:pt x="2488692" y="453806"/>
                </a:lnTo>
                <a:lnTo>
                  <a:pt x="2592388" y="432121"/>
                </a:lnTo>
                <a:lnTo>
                  <a:pt x="2696083" y="397794"/>
                </a:lnTo>
                <a:lnTo>
                  <a:pt x="2799778" y="352974"/>
                </a:lnTo>
                <a:lnTo>
                  <a:pt x="2903474" y="300464"/>
                </a:lnTo>
                <a:lnTo>
                  <a:pt x="3007170" y="243548"/>
                </a:lnTo>
                <a:lnTo>
                  <a:pt x="3110865" y="185788"/>
                </a:lnTo>
                <a:lnTo>
                  <a:pt x="3214560" y="130796"/>
                </a:lnTo>
                <a:lnTo>
                  <a:pt x="3318256" y="82012"/>
                </a:lnTo>
                <a:lnTo>
                  <a:pt x="3421952" y="42489"/>
                </a:lnTo>
                <a:lnTo>
                  <a:pt x="3525647" y="14698"/>
                </a:lnTo>
                <a:lnTo>
                  <a:pt x="3629342" y="379"/>
                </a:lnTo>
                <a:lnTo>
                  <a:pt x="3733038" y="426"/>
                </a:lnTo>
                <a:lnTo>
                  <a:pt x="3836734" y="14838"/>
                </a:lnTo>
                <a:lnTo>
                  <a:pt x="3940429" y="42712"/>
                </a:lnTo>
                <a:lnTo>
                  <a:pt x="4044125" y="82304"/>
                </a:lnTo>
                <a:lnTo>
                  <a:pt x="4147820" y="131139"/>
                </a:lnTo>
                <a:lnTo>
                  <a:pt x="4147820" y="87812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095941" y="1148715"/>
            <a:ext cx="829564" cy="829564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M.SC. · THESIS DEFENCE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Environmental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chemeClr val="tx1"/>
                </a:solidFill>
                <a:latin typeface="+mj-lt"/>
              </a:rPr>
              <a:t>Microplastics in Urban Lakes: Sources and Seasonal Trends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M.Sc. Dissertation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7" name="Rectangle 6"/>
          <p:cNvSpPr/>
          <p:nvPr/>
        </p:nvSpPr>
        <p:spPr>
          <a:xfrm>
            <a:off x="4368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1800" y="18097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80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80400" y="28575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68800" y="3981450"/>
            <a:ext cx="3454400" cy="19431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97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7400" y="5029200"/>
            <a:ext cx="29972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BACKGROUND</a:t>
            </a:r>
          </a:p>
        </p:txBody>
      </p:sp>
      <p:sp>
        <p:nvSpPr>
          <p:cNvPr id="5" name="Rectangle 4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No seasonal study exists for lakes in our city.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Microplastics are now found in most freshwater bodies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Urban lakes receive runoff and untreated wastewater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Local data on concentrations is scarce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AIMS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are the concentrations across seasons?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sources contribute most?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concentrations differ by lake use?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LITERATURE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Monthly water and sediment samples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Extract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Density separation and filtration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Microscopy and spectroscopy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Analyse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Statistics by season and site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METHODOLOGY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studied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months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FINDINGS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Concentrations peaked in the monsoon as runoff increased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FINDINGS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09750"/>
            <a:ext cx="5238750" cy="609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Monsoon raises counts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Fibres dominate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Recreational lakes worse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09750"/>
            <a:ext cx="5238750" cy="6096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What we found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Confirmed monsoon peak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Fibres and fragments equal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Inlet sites worst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CONTRIBUTION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Baseline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First seasonal baseline for the city.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15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482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Method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Low-cost lab protocol.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77200" y="1916430"/>
            <a:ext cx="34290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43900" y="218313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Policy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Evidence for drain screening.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REFLECTION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One year of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Limited particle-size range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Source tracing is indicative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OUTPUT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8656320" cy="40576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–"/>
            </a:pPr>
            <a:r>
              <a:rPr sz="27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5791200"/>
            <a:ext cx="10820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7300" y="1905000"/>
            <a:ext cx="96774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90800" y="3905250"/>
            <a:ext cx="70104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261">
  <a:themeElements>
    <a:clrScheme name="Morphiq viva-261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viva-261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Microplastics in Urban Lakes: Sources and Seasonal Trends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