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Average CGPA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&lt; 1 h/day</c:v>
                </c:pt>
                <c:pt idx="1">
                  <c:v>1–3 h/day</c:v>
                </c:pt>
                <c:pt idx="2">
                  <c:v>&gt; 3 h/day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</c:v>
                </c:pt>
                <c:pt idx="1">
                  <c:v>7.4</c:v>
                </c:pt>
                <c:pt idx="2">
                  <c:v>6.9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94374" y="4736624"/>
            <a:ext cx="43815" cy="438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91220" y="4916033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88067" y="5095442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584914" y="5274851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581760" y="545426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78607" y="563366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575454" y="581307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72300" y="599248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569147" y="61718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65994" y="63513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73783" y="4733470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770630" y="4912880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67476" y="5092289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64323" y="5271698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61169" y="545110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58016" y="5630516"/>
            <a:ext cx="81655" cy="816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4863" y="580992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51709" y="5989334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48556" y="61687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745403" y="634815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53192" y="4730317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950039" y="4909726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946885" y="5089135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43732" y="5268544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40579" y="544795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937425" y="562736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934272" y="580677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931119" y="598618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927965" y="61655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924812" y="63449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132601" y="4727164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129448" y="4906573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126294" y="5085982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123141" y="5265391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119988" y="5444800"/>
            <a:ext cx="87962" cy="879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116834" y="562420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113681" y="5803619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110528" y="598302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107374" y="616243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04221" y="63418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12010" y="472401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308857" y="490341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305704" y="508282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02550" y="526223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299397" y="544164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296244" y="562105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93090" y="580046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89937" y="597987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286784" y="615928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283630" y="6338693"/>
            <a:ext cx="125802" cy="1258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91419" y="472085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488266" y="4900266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485113" y="507967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481959" y="5259084"/>
            <a:ext cx="94269" cy="942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478806" y="543849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475653" y="561790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472499" y="579731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469346" y="597672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466193" y="615613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463039" y="633553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670829" y="471770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667675" y="489711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664522" y="507652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661369" y="525593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658215" y="543534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655062" y="561474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651909" y="579415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48755" y="597356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645602" y="6152977"/>
            <a:ext cx="132109" cy="132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42448" y="633238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850238" y="4714550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847084" y="489395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843931" y="5073369"/>
            <a:ext cx="100575" cy="100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840778" y="525277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837624" y="543218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834471" y="561159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831318" y="579100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828164" y="597041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825011" y="614982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821858" y="632923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1029647" y="47113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026494" y="48908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023340" y="507021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020187" y="524962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17034" y="542903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13880" y="5608443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10727" y="5787852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07573" y="5967261"/>
            <a:ext cx="138416" cy="138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04420" y="6146670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01267" y="6326079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09056" y="47082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05903" y="4887653"/>
            <a:ext cx="106882" cy="1068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02749" y="506706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199596" y="524647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196443" y="542588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193289" y="560528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190136" y="5784698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186983" y="5964108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183829" y="6143517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180676" y="6322926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388465" y="47050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385312" y="48844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382159" y="506390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379005" y="524331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375852" y="5422727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372698" y="560213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369545" y="5781545"/>
            <a:ext cx="144722" cy="1447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366392" y="5960954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1363238" y="6140363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1360085" y="6319773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1567874" y="4701937"/>
            <a:ext cx="113189" cy="1131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564721" y="48813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561568" y="506075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558414" y="524016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555261" y="541957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552108" y="559898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548954" y="5778392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1545801" y="5957801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1542648" y="6137210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539494" y="6316619"/>
            <a:ext cx="169949" cy="1699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M.A. · THESIS DEFENCE</a:t>
            </a:r>
          </a:p>
        </p:txBody>
      </p:sp>
      <p:cxnSp>
        <p:nvCxnSpPr>
          <p:cNvPr id="129" name="Connector 12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30" name="TextBox 12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Psychology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Social Media Use and Academic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M.A. Psychology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6573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18000" y="16573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657350"/>
            <a:ext cx="3556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3981450"/>
            <a:ext cx="35560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318000" y="39814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RESEARCH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studies separate active use from passive scrolling among Indian students.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Students spend hours daily on social media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Effects on study habits are debated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Evidence from Indian colleges is limited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Is daily use linked to grades?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passive scrolling matter more?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study habits mediate the effect?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400 undergraduates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Usage logs and survey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Regression and mediation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Focus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students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colleges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semesters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grades by daily use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657350"/>
            <a:ext cx="53911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use, lower grades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Passive use matters most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Habits mediate the link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267450" y="1657350"/>
            <a:ext cx="53911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negative link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Passive scrolling strongest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Planning habits buffer effect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Indian college data.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Mediation pathway.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Study-skills guidance.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Correlational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Urban colleges only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79336" y="173736"/>
            <a:ext cx="109728" cy="1097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73131" y="6247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66926" y="10757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60721" y="15267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4517" y="19777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8312" y="2428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842107" y="2879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35902" y="3330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829697" y="37816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23492" y="4232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817287" y="4683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11083" y="51346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04878" y="5585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798673" y="6036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92468" y="6487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86263" y="6938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30331" y="1675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24126" y="6185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7921" y="10695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1717" y="15205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305512" y="19715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99307" y="2422507"/>
            <a:ext cx="184186" cy="1841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93102" y="2873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286897" y="3324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80692" y="3775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74487" y="4226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268283" y="4677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262078" y="5128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55873" y="5579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49668" y="6030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43463" y="6481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37258" y="6932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781326" y="1613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775121" y="6123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68917" y="10633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762712" y="15143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756507" y="19653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750302" y="2416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44097" y="2867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37892" y="33182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731687" y="3769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725483" y="4220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719278" y="4671278"/>
            <a:ext cx="258645" cy="2586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13073" y="5122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06868" y="5573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00663" y="6024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694458" y="6475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8253" y="6926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232321" y="1551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226117" y="6061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219912" y="10571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13707" y="15081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207502" y="1959102"/>
            <a:ext cx="196596" cy="1965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201297" y="2410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195092" y="2861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188887" y="3312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182683" y="3763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176478" y="4214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70273" y="4665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164068" y="5116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57863" y="55670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51658" y="6018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145453" y="6469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139249" y="6920049"/>
            <a:ext cx="333103" cy="3331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683317" y="1489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677112" y="5999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670907" y="10509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664702" y="15019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58497" y="19528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52292" y="2403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46087" y="28548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39883" y="3305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33678" y="3756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27473" y="4207873"/>
            <a:ext cx="271054" cy="27105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21268" y="4658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15063" y="5109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08858" y="5560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02653" y="6011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596449" y="6462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590244" y="6913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34312" y="142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28107" y="593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21902" y="1044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115697" y="1495697"/>
            <a:ext cx="209006" cy="2090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109492" y="1946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103287" y="2397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97083" y="2848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90878" y="3299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84673" y="3750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078468" y="4201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072263" y="4652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066058" y="51036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059853" y="5554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053649" y="6005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047444" y="6456644"/>
            <a:ext cx="345513" cy="3455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041239" y="6907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585307" y="1365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79102" y="587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72897" y="1038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66692" y="1489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60487" y="1940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54283" y="2391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48078" y="2842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41873" y="3293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35668" y="3744468"/>
            <a:ext cx="283464" cy="2834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29463" y="4195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23258" y="4646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17053" y="5097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10849" y="5548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04644" y="5999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498439" y="6450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492234" y="6901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036302" y="130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030097" y="581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023892" y="1032292"/>
            <a:ext cx="221415" cy="2214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017687" y="1483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11483" y="1934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005278" y="23852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99073" y="2836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92868" y="3287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86663" y="3738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80458" y="4189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74253" y="4640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68049" y="50912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61844" y="55422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55639" y="5993239"/>
            <a:ext cx="357922" cy="3579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49434" y="64442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943229" y="68952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87297" y="124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81092" y="575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74887" y="1026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8683" y="1477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62478" y="1928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6273" y="2379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50068" y="2830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3863" y="3281063"/>
            <a:ext cx="295874" cy="2958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658" y="3732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1453" y="4183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5249" y="46340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419044" y="50850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412839" y="55360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06634" y="59870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400429" y="64380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394224" y="68890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938292" y="117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932087" y="568887"/>
            <a:ext cx="233825" cy="2338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925883" y="1019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919678" y="1470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913473" y="19218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907268" y="2372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901063" y="2823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894858" y="3274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888653" y="3725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882449" y="4176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876244" y="4627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870039" y="50788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863834" y="5529834"/>
            <a:ext cx="370332" cy="3703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857629" y="59808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851424" y="64318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845219" y="68828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389287" y="111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383083" y="562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376878" y="1013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370673" y="1464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364468" y="1915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358263" y="2366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352058" y="2817658"/>
            <a:ext cx="308283" cy="3082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345853" y="3268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339649" y="3719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333444" y="41706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327239" y="4621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321034" y="50726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1314829" y="55236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1308624" y="59746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302419" y="64256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296215" y="68766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840283" y="1054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834078" y="556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827873" y="1007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821668" y="1458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815463" y="1909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809258" y="2360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803053" y="2811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796849" y="3262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790644" y="3713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784439" y="4164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778234" y="4615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772029" y="5066429"/>
            <a:ext cx="382742" cy="3827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765824" y="55174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759619" y="59684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753415" y="64194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747210" y="6870410"/>
            <a:ext cx="432381" cy="4323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62">
  <a:themeElements>
    <a:clrScheme name="Morphiq viva-262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viva-262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Use and Academic Performance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