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Average CGPA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&lt; 1 h/day</c:v>
                </c:pt>
                <c:pt idx="1">
                  <c:v>1–3 h/day</c:v>
                </c:pt>
                <c:pt idx="2">
                  <c:v>&gt; 3 h/day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7.8</c:v>
                </c:pt>
                <c:pt idx="1">
                  <c:v>7.4</c:v>
                </c:pt>
                <c:pt idx="2">
                  <c:v>6.9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05750" y="1861210"/>
            <a:ext cx="92659" cy="926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698764" y="2240304"/>
            <a:ext cx="106632" cy="1066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91778" y="261939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4792" y="299849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677806" y="337758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670819" y="375667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663833" y="413577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656847" y="451486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649861" y="489396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84844" y="1854224"/>
            <a:ext cx="106632" cy="1066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077858" y="223331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70872" y="261241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63886" y="299150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56899" y="337059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049913" y="3749693"/>
            <a:ext cx="176494" cy="1764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42927" y="412878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35941" y="450788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028955" y="488697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63938" y="1847238"/>
            <a:ext cx="120604" cy="1206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56952" y="222633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49966" y="260542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442979" y="298451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435993" y="336361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429007" y="374270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422021" y="412180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415035" y="450089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408048" y="487998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843032" y="1840252"/>
            <a:ext cx="134576" cy="13457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836046" y="221934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829059" y="259843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822073" y="297753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815087" y="3356627"/>
            <a:ext cx="190466" cy="1904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808101" y="373572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801115" y="411481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794128" y="449390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787142" y="487300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222126" y="1833266"/>
            <a:ext cx="148549" cy="1485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15139" y="221235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208153" y="259145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201167" y="297054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194181" y="334964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187195" y="372873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180208" y="410782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173222" y="448692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166236" y="486601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601219" y="1826279"/>
            <a:ext cx="162521" cy="16252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594233" y="220537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587247" y="258446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580261" y="2963561"/>
            <a:ext cx="204439" cy="20443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573275" y="334265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566288" y="372174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559302" y="410084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552316" y="447993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545330" y="485903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980313" y="1819293"/>
            <a:ext cx="176494" cy="1764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973327" y="219838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966341" y="257748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959355" y="295657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952368" y="333566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945382" y="371476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938396" y="409385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931410" y="447295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924423" y="4852043"/>
            <a:ext cx="288273" cy="28827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359407" y="1812307"/>
            <a:ext cx="190466" cy="19046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352421" y="219140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345435" y="2570495"/>
            <a:ext cx="218411" cy="2184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338448" y="294958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331462" y="332868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0324476" y="370777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317490" y="408687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0310503" y="446596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0303517" y="484505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10738501" y="1805321"/>
            <a:ext cx="204439" cy="20443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10731515" y="218441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0724528" y="256350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717542" y="294260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710556" y="332169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703570" y="370079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696583" y="407988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689597" y="4458977"/>
            <a:ext cx="302245" cy="3022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682611" y="483807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117595" y="1798335"/>
            <a:ext cx="218411" cy="2184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110608" y="2177428"/>
            <a:ext cx="232383" cy="23238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103622" y="255652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1096636" y="293561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1089650" y="331471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1082663" y="369380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1075677" y="407289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1068691" y="445199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061705" y="483108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1496688" y="1791348"/>
            <a:ext cx="232383" cy="23238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1489702" y="2170442"/>
            <a:ext cx="246356" cy="2463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1482716" y="254953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1475730" y="292863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1468743" y="330772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1461757" y="368681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1454771" y="4065911"/>
            <a:ext cx="316218" cy="3162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1447785" y="444500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440799" y="4824099"/>
            <a:ext cx="344163" cy="3441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875782" y="1784362"/>
            <a:ext cx="246356" cy="2463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868796" y="2163456"/>
            <a:ext cx="260328" cy="2603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861810" y="2542550"/>
            <a:ext cx="274301" cy="2743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854823" y="2921643"/>
            <a:ext cx="288273" cy="2882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847837" y="3300737"/>
            <a:ext cx="302245" cy="30224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1840851" y="3679831"/>
            <a:ext cx="316218" cy="3162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1833865" y="4058925"/>
            <a:ext cx="330190" cy="3301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1826879" y="4438019"/>
            <a:ext cx="344163" cy="34416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1819892" y="4817112"/>
            <a:ext cx="358135" cy="35813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M.A. · THESIS DEFENCE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Research Scholar Name   ·   Prof. Supervisor Name   ·   Psychology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4500" b="1" i="0">
                <a:solidFill>
                  <a:schemeClr val="tx1"/>
                </a:solidFill>
                <a:latin typeface="+mj-lt"/>
              </a:rPr>
              <a:t>Social Media Use and Academic Performance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M.A. Psychology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26400" y="1885950"/>
            <a:ext cx="3403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3981450"/>
            <a:ext cx="34036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94200" y="3981450"/>
            <a:ext cx="3403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studies separate active use from passive scrolling among Indian students.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Students spend hours daily on social media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Effects on study habits are debated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Evidence from Indian colleges is limited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Is daily use linked to grades?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Does passive scrolling matter more?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 study habits mediate the effect?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400 undergraduates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Usage logs and survey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Regression and mediation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Focus groups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students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colleges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semesters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Findings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grades by daily use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More use, lower grades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Passive use matters most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Habits mediate the link</a:t>
            </a:r>
          </a:p>
        </p:txBody>
      </p:sp>
      <p:sp>
        <p:nvSpPr>
          <p:cNvPr id="6" name="Rectangle 5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What we found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negative link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Passive scrolling strongest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Planning habits buffer effect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Contribution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Indian college data.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Mediation pathway.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Study-skills guidance.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Correlational design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colleges only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Research Scholar Name   ·   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64">
  <a:themeElements>
    <a:clrScheme name="Morphiq viva-264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viva-264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Use and Academic Performance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