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Effect on trust (β)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Security</c:v>
                </c:pt>
                <c:pt idx="1">
                  <c:v>Ease of use</c:v>
                </c:pt>
                <c:pt idx="2">
                  <c:v>Support</c:v>
                </c:pt>
                <c:pt idx="3">
                  <c:v>Rewards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0.42</c:v>
                </c:pt>
                <c:pt idx="1">
                  <c:v>0.31</c:v>
                </c:pt>
                <c:pt idx="2">
                  <c:v>0.22</c:v>
                </c:pt>
                <c:pt idx="3">
                  <c:v>0.08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3557277" y="5400675"/>
            <a:ext cx="356955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7126836" y="5303520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7223991" y="5303520"/>
            <a:ext cx="346234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643475" y="52606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514414" y="535781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2642783" y="5562600"/>
            <a:ext cx="139557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4038359" y="5465445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4135514" y="5465445"/>
            <a:ext cx="260938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6702035" y="542258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599920" y="5519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1505660" y="5724525"/>
            <a:ext cx="369489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5200555" y="5724525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5297710" y="5821680"/>
            <a:ext cx="275436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8009217" y="5778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462798" y="568166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494609" y="5886450"/>
            <a:ext cx="416524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4659851" y="5886450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757006" y="5983605"/>
            <a:ext cx="361605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8330196" y="5940742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51747" y="58435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229310" y="6048375"/>
            <a:ext cx="381793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4047247" y="5951220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4144402" y="5951220"/>
            <a:ext cx="397369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8075236" y="59083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86447" y="6005512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869166" y="6210300"/>
            <a:ext cx="194555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2814724" y="6210300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2911879" y="6307455"/>
            <a:ext cx="384255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6711568" y="6264592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6303" y="61674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1022583" y="6372225"/>
            <a:ext cx="289012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3912707" y="6372225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4009862" y="6469380"/>
            <a:ext cx="651222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479220" y="64265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79720" y="632936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910167" y="6534150"/>
            <a:ext cx="399451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4904680" y="6436995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5001835" y="6436995"/>
            <a:ext cx="364301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8601983" y="639413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67304" y="64912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942401" y="6696075"/>
            <a:ext cx="336976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4312161" y="6598920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4409316" y="6598920"/>
            <a:ext cx="527675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9643204" y="6556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99538" y="665321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885498" y="5837872"/>
            <a:ext cx="421005" cy="421005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5969698" y="5922074"/>
            <a:ext cx="252603" cy="252603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969698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969698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053899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053899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138100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138100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222302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222302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MBA · THESIS DEFENCE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Research Scholar Name   ·   Prof. Supervisor Name   ·   Management Studies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700" b="1" i="0">
                <a:solidFill>
                  <a:schemeClr val="tx1"/>
                </a:solidFill>
                <a:latin typeface="+mj-lt"/>
              </a:rPr>
              <a:t>Consumer Trust in Digital Payments in Tier-2 Cities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MBA Research Project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696200" y="1885950"/>
            <a:ext cx="3733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Little research separates trust factors from convenience factors.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Digital payments have grown rapidly across India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Adoption in tier-2 cities still lags metros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Trust and fraud concerns are often cited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343211" y="685800"/>
            <a:ext cx="140572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7748936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160416" y="1097280"/>
            <a:ext cx="272252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840080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300349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070490" y="1371600"/>
            <a:ext cx="191655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987044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398524" y="1783080"/>
            <a:ext cx="182962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185283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027627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622238" y="2057400"/>
            <a:ext cx="109773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719973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131453" y="2468880"/>
            <a:ext cx="124134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329934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579375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217756" y="2743200"/>
            <a:ext cx="79384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8011602" y="27432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8423082" y="3154680"/>
            <a:ext cx="111647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9496693" y="31118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74893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138390" y="3429000"/>
            <a:ext cx="254316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681557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093037" y="3017520"/>
            <a:ext cx="137256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422738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095527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200750" y="4114800"/>
            <a:ext cx="209354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294293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705773" y="4526280"/>
            <a:ext cx="257080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233719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157887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253743" y="4800600"/>
            <a:ext cx="170289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7956641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8368121" y="5212080"/>
            <a:ext cx="28937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219040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10880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184338" y="5486400"/>
            <a:ext cx="130183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7486174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7897654" y="5074920"/>
            <a:ext cx="219762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052415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141476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611612" y="6172200"/>
            <a:ext cx="154048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152100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563580" y="6583680"/>
            <a:ext cx="108887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609594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568750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AIMS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factors drive trust in digital payments?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does fraud experience change usage?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would increase adoption?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LITERATURE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684673" y="685800"/>
            <a:ext cx="80968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494354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905834" y="274320"/>
            <a:ext cx="76108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9624057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41811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732845" y="1371600"/>
            <a:ext cx="133959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072438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483918" y="1783080"/>
            <a:ext cx="113672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9577780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689983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228074" y="2057400"/>
            <a:ext cx="175562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983700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395180" y="1645920"/>
            <a:ext cx="125194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604261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85211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728227" y="2743200"/>
            <a:ext cx="179354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521773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8933253" y="2331720"/>
            <a:ext cx="123177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122164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685364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856388" y="3429000"/>
            <a:ext cx="227458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9130975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542455" y="3840480"/>
            <a:ext cx="159753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1097122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813526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165975" y="4114800"/>
            <a:ext cx="176227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928246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339726" y="4526280"/>
            <a:ext cx="199778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294644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23113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710727" y="4800600"/>
            <a:ext cx="117446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7885193" y="43891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8296673" y="4389120"/>
            <a:ext cx="225406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507875" y="43462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667865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281028" y="5486400"/>
            <a:ext cx="83749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118522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530002" y="5074920"/>
            <a:ext cx="118640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9673540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238166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830815" y="6172200"/>
            <a:ext cx="122581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056630" y="57607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468110" y="5760720"/>
            <a:ext cx="206538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1490636" y="57178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87953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Survey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Structured questionnaire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Stratified across 4 cities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Structural equation modelling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Follow-up with merchants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respondents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merchant interviews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346352" y="685800"/>
            <a:ext cx="122006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8566414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977894" y="1097280"/>
            <a:ext cx="70090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9635938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303490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415461" y="1371600"/>
            <a:ext cx="187607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291531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03011" y="960120"/>
            <a:ext cx="140286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063008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372598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107941" y="2057400"/>
            <a:ext cx="170059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7808533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220013" y="2468880"/>
            <a:ext cx="293440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1111551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065078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991237" y="2743200"/>
            <a:ext cx="138691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378153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8789633" y="2331720"/>
            <a:ext cx="195412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700892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948374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886616" y="3429000"/>
            <a:ext cx="117741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9064034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475514" y="3840480"/>
            <a:ext cx="194596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1378612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843753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113436" y="4114800"/>
            <a:ext cx="179056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904003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315483" y="4526280"/>
            <a:ext cx="206142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334045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070574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680867" y="4800600"/>
            <a:ext cx="218220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863070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10274550" y="5212080"/>
            <a:ext cx="117869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410383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638005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837619" y="5486400"/>
            <a:ext cx="130021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137832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549312" y="5074920"/>
            <a:ext cx="18008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307289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794757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496234" y="6172200"/>
            <a:ext cx="186046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356698" y="57607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768178" y="5760720"/>
            <a:ext cx="104005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765375" y="57178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53371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Findings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FINDINGS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Perceived security is the strongest driver of trust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FINDINGS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Security drives trust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Rewards drive usage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Fraud reduces usage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What we found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Security strongest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Rewards weak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Fraud halves usage for a year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032536" y="685800"/>
            <a:ext cx="239891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9431453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42933" y="274320"/>
            <a:ext cx="17709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1571053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989674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175830" y="1371600"/>
            <a:ext cx="175518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7931016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342496" y="960120"/>
            <a:ext cx="126210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9561739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132967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895378" y="2057400"/>
            <a:ext cx="145558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350963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762443" y="2468880"/>
            <a:ext cx="209568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815263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2515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497052" y="2743200"/>
            <a:ext cx="170456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201612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8613092" y="2331720"/>
            <a:ext cx="159586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166094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54190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480015" y="3429000"/>
            <a:ext cx="175047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230488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641968" y="3017520"/>
            <a:ext cx="105039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649501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37152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379579" y="4114800"/>
            <a:ext cx="122519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604775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016255" y="3703320"/>
            <a:ext cx="139272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366112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336717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290819" y="4800600"/>
            <a:ext cx="136793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7658758" y="43891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8070238" y="4389120"/>
            <a:ext cx="163922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9666601" y="43462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47956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532669" y="5486400"/>
            <a:ext cx="109007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8622743" y="54864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034223" y="5897880"/>
            <a:ext cx="126623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257600" y="58550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9806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448488" y="6172200"/>
            <a:ext cx="121326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8661748" y="57607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073228" y="5760720"/>
            <a:ext cx="119012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220494" y="57178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05626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Contribution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CONTRIBUTION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Validated trust model for tier-2 users.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Security messaging beats cashback.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Merchant support recommendations.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REFLECTION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Four cities only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Cross-sectional design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OUTPUT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480">
  <a:themeElements>
    <a:clrScheme name="Morphiq viva-480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viva-480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Trust in Digital Payments in Tier-2 Cities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