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Average CGPA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Sheet1!$A$2:$A$4</c:f>
              <c:strCache>
                <c:ptCount val="3"/>
                <c:pt idx="0">
                  <c:v>&lt; 1 h/day</c:v>
                </c:pt>
                <c:pt idx="1">
                  <c:v>1–3 h/day</c:v>
                </c:pt>
                <c:pt idx="2">
                  <c:v>&gt; 3 h/day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7.8</c:v>
                </c:pt>
                <c:pt idx="1">
                  <c:v>7.4</c:v>
                </c:pt>
                <c:pt idx="2">
                  <c:v>6.9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1" name="Connector 1"/>
          <p:cNvCxnSpPr/>
          <p:nvPr/>
        </p:nvCxnSpPr>
        <p:spPr>
          <a:xfrm>
            <a:off x="20955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2" name="Connector 2"/>
          <p:cNvCxnSpPr/>
          <p:nvPr/>
        </p:nvCxnSpPr>
        <p:spPr>
          <a:xfrm>
            <a:off x="2095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3" name="Connector 3"/>
          <p:cNvCxnSpPr/>
          <p:nvPr/>
        </p:nvCxnSpPr>
        <p:spPr>
          <a:xfrm flipH="1">
            <a:off x="11658600" y="2095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4" name="Connector 4"/>
          <p:cNvCxnSpPr/>
          <p:nvPr/>
        </p:nvCxnSpPr>
        <p:spPr>
          <a:xfrm>
            <a:off x="11982450" y="20955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5" name="Connector 5"/>
          <p:cNvCxnSpPr/>
          <p:nvPr/>
        </p:nvCxnSpPr>
        <p:spPr>
          <a:xfrm>
            <a:off x="20955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6" name="Connector 6"/>
          <p:cNvCxnSpPr/>
          <p:nvPr/>
        </p:nvCxnSpPr>
        <p:spPr>
          <a:xfrm flipV="1">
            <a:off x="2095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7" name="Connector 7"/>
          <p:cNvCxnSpPr/>
          <p:nvPr/>
        </p:nvCxnSpPr>
        <p:spPr>
          <a:xfrm flipH="1">
            <a:off x="11658600" y="6648450"/>
            <a:ext cx="323850" cy="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cxnSp>
        <p:nvCxnSpPr>
          <p:cNvPr id="108" name="Connector 8"/>
          <p:cNvCxnSpPr/>
          <p:nvPr/>
        </p:nvCxnSpPr>
        <p:spPr>
          <a:xfrm flipV="1">
            <a:off x="11982450" y="6324600"/>
            <a:ext cx="0" cy="323850"/>
          </a:xfrm>
          <a:prstGeom prst="line">
            <a:avLst/>
          </a:prstGeom>
          <a:ln w="25400">
            <a:solidFill>
              <a:schemeClr val="accent1"/>
            </a:solidFill>
          </a:ln>
        </p:spPr>
      </p:cxnSp>
      <p:sp>
        <p:nvSpPr>
          <p:cNvPr id="109" name="TextBox 9"/>
          <p:cNvSpPr txBox="1"/>
          <p:nvPr/>
        </p:nvSpPr>
        <p:spPr>
          <a:xfrm>
            <a:off x="609600" y="62865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SOCIAL MEDIA USE AND ACADEMIC PERFORMANCE</a:t>
            </a:r>
          </a:p>
        </p:txBody>
      </p:sp>
      <p:sp>
        <p:nvSpPr>
          <p:cNvPr id="110" name="Slide number"/>
          <p:cNvSpPr txBox="1"/>
          <p:nvPr/>
        </p:nvSpPr>
        <p:spPr>
          <a:xfrm>
            <a:off x="10439400" y="62865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cxnSp>
        <p:nvCxnSpPr>
          <p:cNvPr id="4" name="Connector 3"/>
          <p:cNvCxnSpPr/>
          <p:nvPr/>
        </p:nvCxnSpPr>
        <p:spPr>
          <a:xfrm flipH="1">
            <a:off x="10005060" y="3000375"/>
            <a:ext cx="525780" cy="9106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5" name="Connector 4"/>
          <p:cNvCxnSpPr/>
          <p:nvPr/>
        </p:nvCxnSpPr>
        <p:spPr>
          <a:xfrm flipH="1">
            <a:off x="8953500" y="3911053"/>
            <a:ext cx="105156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6" name="Connector 5"/>
          <p:cNvCxnSpPr/>
          <p:nvPr/>
        </p:nvCxnSpPr>
        <p:spPr>
          <a:xfrm flipH="1" flipV="1">
            <a:off x="8427720" y="3000375"/>
            <a:ext cx="525780" cy="9106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7" name="Connector 6"/>
          <p:cNvCxnSpPr/>
          <p:nvPr/>
        </p:nvCxnSpPr>
        <p:spPr>
          <a:xfrm flipV="1">
            <a:off x="8427720" y="2089697"/>
            <a:ext cx="525780" cy="9106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8" name="Connector 7"/>
          <p:cNvCxnSpPr/>
          <p:nvPr/>
        </p:nvCxnSpPr>
        <p:spPr>
          <a:xfrm>
            <a:off x="8953500" y="2089697"/>
            <a:ext cx="1051560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9" name="Connector 8"/>
          <p:cNvCxnSpPr/>
          <p:nvPr/>
        </p:nvCxnSpPr>
        <p:spPr>
          <a:xfrm>
            <a:off x="10005060" y="2089697"/>
            <a:ext cx="525780" cy="91067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0" name="Connector 9"/>
          <p:cNvCxnSpPr/>
          <p:nvPr/>
        </p:nvCxnSpPr>
        <p:spPr>
          <a:xfrm>
            <a:off x="10530840" y="3000375"/>
            <a:ext cx="757123" cy="0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1" name="Connector 10"/>
          <p:cNvCxnSpPr/>
          <p:nvPr/>
        </p:nvCxnSpPr>
        <p:spPr>
          <a:xfrm flipH="1">
            <a:off x="8574938" y="3911053"/>
            <a:ext cx="378562" cy="65568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cxnSp>
        <p:nvCxnSpPr>
          <p:cNvPr id="12" name="Connector 11"/>
          <p:cNvCxnSpPr/>
          <p:nvPr/>
        </p:nvCxnSpPr>
        <p:spPr>
          <a:xfrm flipH="1" flipV="1">
            <a:off x="8574938" y="1434009"/>
            <a:ext cx="378562" cy="655688"/>
          </a:xfrm>
          <a:prstGeom prst="line">
            <a:avLst/>
          </a:prstGeom>
          <a:ln w="38100">
            <a:solidFill>
              <a:schemeClr val="tx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257434" y="2726969"/>
            <a:ext cx="546811" cy="5468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9731654" y="3637647"/>
            <a:ext cx="546811" cy="5468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680094" y="3637647"/>
            <a:ext cx="546811" cy="54681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54314" y="2726969"/>
            <a:ext cx="546811" cy="54681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680094" y="1816292"/>
            <a:ext cx="546811" cy="5468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731654" y="1816292"/>
            <a:ext cx="546811" cy="5468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098682" y="2811094"/>
            <a:ext cx="378562" cy="37856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385658" y="4377460"/>
            <a:ext cx="378562" cy="37856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8385658" y="1244729"/>
            <a:ext cx="378562" cy="37856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2" name="Connector 21"/>
          <p:cNvCxnSpPr/>
          <p:nvPr/>
        </p:nvCxnSpPr>
        <p:spPr>
          <a:xfrm>
            <a:off x="609600" y="5486400"/>
            <a:ext cx="109728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23" name="TextBox 22"/>
          <p:cNvSpPr txBox="1"/>
          <p:nvPr/>
        </p:nvSpPr>
        <p:spPr>
          <a:xfrm>
            <a:off x="609600" y="609600"/>
            <a:ext cx="64008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M.A. · THESIS DEFENCE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CANDIDATE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096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Research Scholar Name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672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SUPERVISOR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2672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Prof. Supervisor Name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924800" y="5638800"/>
            <a:ext cx="350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DEPARTMENT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24800" y="5829300"/>
            <a:ext cx="35052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Psychology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047750"/>
            <a:ext cx="64008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4450" b="1" i="0">
                <a:solidFill>
                  <a:schemeClr val="tx1"/>
                </a:solidFill>
                <a:latin typeface="+mj-lt"/>
              </a:rPr>
              <a:t>Social Media Use and Academic Performance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4476750"/>
            <a:ext cx="603504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M.A. Psychology Viva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Background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Research questions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Methodology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Findings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TextBox 16"/>
          <p:cNvSpPr txBox="1"/>
          <p:nvPr/>
        </p:nvSpPr>
        <p:spPr>
          <a:xfrm>
            <a:off x="533400" y="4705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85900" y="4705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Contribution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485900" y="5457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Image placeholder (right-click &gt; Format Shape &gt; Picture fill)"/>
          <p:cNvSpPr/>
          <p:nvPr/>
        </p:nvSpPr>
        <p:spPr>
          <a:xfrm>
            <a:off x="8066532" y="1657350"/>
            <a:ext cx="3592068" cy="3695700"/>
          </a:xfrm>
          <a:prstGeom prst="roundRect">
            <a:avLst>
              <a:gd name="adj" fmla="val 371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9252966" y="3291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10075926" y="3048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161782" y="3870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3424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1"/>
                </a:solidFill>
                <a:latin typeface="+mn-lt"/>
              </a:rPr>
              <a:t>RESEARCH GAP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Few studies separate active use from passive scrolling among Indian students.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Background and motivation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Students spend hours daily on social media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Effects on study habits are debated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■"/>
            </a:pPr>
            <a:r>
              <a:rPr sz="2500" b="0" i="0">
                <a:solidFill>
                  <a:schemeClr val="tx1"/>
                </a:solidFill>
                <a:latin typeface="+mn-lt"/>
              </a:rPr>
              <a:t>Evidence from Indian colleges is limited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Is daily use linked to grades?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Does passive scrolling matter more?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RQ3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Do study habits mediate the effect?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Research questions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Key findings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What is missing</a:t>
                      </a:r>
                    </a:p>
                  </a:txBody>
                  <a:tcPr marL="95250" marR="95250" marT="38100" marB="38100" anchor="ctr">
                    <a:solidFill>
                      <a:schemeClr val="accent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Established baseline methods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Limited to lab settings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B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Recent data-driven approaches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Small, narrow datasets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Theme C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Field studies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No comparative evaluation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Summarise your literature here.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Related work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Sample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400 undergraduates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Measure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Usage logs and survey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Regression and mediation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12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Interview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Focus groups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Research design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Average grades by daily use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Key result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Evidence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Indian college data.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Model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Mediation pathway.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3776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Practice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Study-skills guidance.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Contributions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1"/>
                </a:solidFill>
                <a:latin typeface="+mj-lt"/>
              </a:rPr>
              <a:t>09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800" b="1" i="0">
                <a:solidFill>
                  <a:schemeClr val="tx1"/>
                </a:solidFill>
                <a:latin typeface="+mj-lt"/>
              </a:rPr>
              <a:t>Limitations and future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8900160" cy="4362450"/>
          </a:xfrm>
        </p:spPr>
        <p:txBody>
          <a:bodyPr wrap="square" lIns="0" rIns="0" tIns="0" bIns="0">
            <a:normAutofit/>
          </a:bodyPr>
          <a:lstStyle/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Self-reported data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Correlational design</a:t>
            </a:r>
          </a:p>
          <a:p>
            <a:pPr marL="480059" indent="-480059">
              <a:lnSpc>
                <a:spcPct val="120000"/>
              </a:lnSpc>
              <a:spcAft>
                <a:spcPts val="1485"/>
              </a:spcAft>
              <a:buClr>
                <a:schemeClr val="accent1"/>
              </a:buClr>
              <a:buFont typeface="Arial"/>
              <a:buChar char="■"/>
            </a:pPr>
            <a:r>
              <a:rPr sz="2700" b="0" i="0">
                <a:solidFill>
                  <a:schemeClr val="tx1"/>
                </a:solidFill>
                <a:latin typeface="+mn-lt"/>
              </a:rPr>
              <a:t>Urban colleges only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Rectangle 3"/>
          <p:cNvSpPr/>
          <p:nvPr/>
        </p:nvSpPr>
        <p:spPr>
          <a:xfrm>
            <a:off x="5810250" y="1619250"/>
            <a:ext cx="571500" cy="476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5867400"/>
            <a:ext cx="109728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300" b="0" i="0">
                <a:solidFill>
                  <a:schemeClr val="bg1"/>
                </a:solidFill>
                <a:latin typeface="+mn-lt"/>
              </a:rPr>
              <a:t>Research Scholar Name   ·   scholar@university.ac.in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1100" y="1905000"/>
            <a:ext cx="9829800" cy="190500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800" b="1" i="0">
                <a:solidFill>
                  <a:schemeClr val="bg1"/>
                </a:solidFill>
                <a:latin typeface="+mj-lt"/>
              </a:rPr>
              <a:t>Thank you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14600" y="3905250"/>
            <a:ext cx="7162800" cy="666750"/>
          </a:xfrm>
        </p:spPr>
        <p:txBody>
          <a:bodyPr wrap="square" lIns="0" rIns="0" tIns="0" bIns="0" anchor="t">
            <a:normAutofit/>
          </a:bodyPr>
          <a:lstStyle/>
          <a:p>
            <a:pPr algn="ctr">
              <a:lnSpc>
                <a:spcPct val="115000"/>
              </a:lnSpc>
            </a:pPr>
            <a:r>
              <a:rPr sz="1800" b="0" i="0">
                <a:solidFill>
                  <a:schemeClr val="bg1"/>
                </a:solidFill>
                <a:latin typeface="+mn-lt"/>
              </a:rPr>
              <a:t>I welcome your questions.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viva-488">
  <a:themeElements>
    <a:clrScheme name="Morphiq viva-488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viva-488">
      <a:majorFont>
        <a:latin typeface="PT Serif"/>
        <a:ea typeface=""/>
        <a:cs typeface=""/>
      </a:majorFont>
      <a:minorFont>
        <a:latin typeface="Source Sans 3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Use and Academic Performance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