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Effect on trust (β)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Security</c:v>
                </c:pt>
                <c:pt idx="1">
                  <c:v>Ease of use</c:v>
                </c:pt>
                <c:pt idx="2">
                  <c:v>Support</c:v>
                </c:pt>
                <c:pt idx="3">
                  <c:v>Rewards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0.42</c:v>
                </c:pt>
                <c:pt idx="1">
                  <c:v>0.31</c:v>
                </c:pt>
                <c:pt idx="2">
                  <c:v>0.22</c:v>
                </c:pt>
                <c:pt idx="3">
                  <c:v>0.08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CONSUMER TRUST IN DIGITAL PAYMENTS IN TIER-2 CIT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927799" y="685800"/>
            <a:ext cx="4676242" cy="1371600"/>
          </a:xfrm>
          <a:custGeom>
            <a:avLst/>
            <a:gdLst/>
            <a:ahLst/>
            <a:cxnLst/>
            <a:rect l="l" t="t" r="r" b="b"/>
            <a:pathLst>
              <a:path w="4676242" h="1371600">
                <a:moveTo>
                  <a:pt x="0" y="1371600"/>
                </a:moveTo>
                <a:lnTo>
                  <a:pt x="2338121" y="0"/>
                </a:lnTo>
                <a:lnTo>
                  <a:pt x="4676242" y="13716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908749" y="2057400"/>
            <a:ext cx="4714342" cy="342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780473" y="2400300"/>
            <a:ext cx="523252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88512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01593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46750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892384" y="2400300"/>
            <a:ext cx="523252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9703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12784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58660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004294" y="2400300"/>
            <a:ext cx="523252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08944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239757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370570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116204" y="2400300"/>
            <a:ext cx="523252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022085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10351668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48248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1228115" y="2400300"/>
            <a:ext cx="523252" cy="34975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332765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1463578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1594391" y="2606040"/>
            <a:ext cx="23812" cy="30861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51599" y="5897880"/>
            <a:ext cx="4828642" cy="2743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718249" y="6172200"/>
            <a:ext cx="5095342" cy="2743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33400" y="5715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33400" y="781050"/>
            <a:ext cx="50749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MBA · THESIS DEFENCE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334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34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3241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3241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114800" y="5848350"/>
            <a:ext cx="16383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114800" y="6038850"/>
            <a:ext cx="16383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Management Studies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143000"/>
            <a:ext cx="52768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250" b="1" i="0">
                <a:solidFill>
                  <a:schemeClr val="tx1"/>
                </a:solidFill>
                <a:latin typeface="+mj-lt"/>
              </a:rPr>
              <a:t>Consumer Trust in Digital Payments in Tier-2 Cities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191000"/>
            <a:ext cx="48310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MBA Research Project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58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538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RESEARCH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Little research separates trust factors from convenience factors.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Digital payments have grown rapidly across India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Adoption in tier-2 cities still lags metros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Trust and fraud concerns are often cited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Which factors drive trust in digital payments?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How does fraud experience change usage?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What would increase adoption?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Methodology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Survey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Structured questionnaire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Stratified across 4 cities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Structural equation modelling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Follow-up with merchants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620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respondents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80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847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847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cities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02600" y="1657350"/>
            <a:ext cx="3556000" cy="3624072"/>
          </a:xfrm>
          <a:prstGeom prst="roundRect">
            <a:avLst>
              <a:gd name="adj" fmla="val 589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69300" y="1943100"/>
            <a:ext cx="30226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32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69300" y="3852672"/>
            <a:ext cx="30226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merchant interviews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33400" y="5452872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Describe your own dataset.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Data and sample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Findings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Perceived security is the strongest driver of trust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Hypotheses</a:t>
            </a:r>
          </a:p>
        </p:txBody>
      </p:sp>
      <p:sp>
        <p:nvSpPr>
          <p:cNvPr id="7" name="Rectangle 6"/>
          <p:cNvSpPr/>
          <p:nvPr/>
        </p:nvSpPr>
        <p:spPr>
          <a:xfrm>
            <a:off x="800100" y="23812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010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Security drives trust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Rewards drive usage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Fraud reduces usage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7450" y="1657350"/>
            <a:ext cx="5391150" cy="4419600"/>
          </a:xfrm>
          <a:prstGeom prst="roundRect">
            <a:avLst>
              <a:gd name="adj" fmla="val 4741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1905000"/>
            <a:ext cx="48577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What we found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34150" y="23812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4150" y="2609850"/>
            <a:ext cx="4857750" cy="32385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Security strongest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Rewards weak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Fraud halves usage for a year</a:t>
            </a:r>
          </a:p>
        </p:txBody>
      </p:sp>
      <p:sp>
        <p:nvSpPr>
          <p:cNvPr id="13" name="Oval 12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Findings vs hypotheses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1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Contribution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Validated trust model for tier-2 users.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Insight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Security messaging beats cashback.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Merchant support recommendations.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Four cities only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Cross-sectional design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Publications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1 — journal name, year (published)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2 — conference name, year (accepted)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Paper 3 — journal name (under review)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483">
  <a:themeElements>
    <a:clrScheme name="Morphiq viva-483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viva-483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Consumer Trust in Digital Payments in Tier-2 Cities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