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Sensitivity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Specialist</c:v>
                </c:pt>
                <c:pt idx="1">
                  <c:v>Model</c:v>
                </c:pt>
                <c:pt idx="2">
                  <c:v>Model + clinician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89</c:v>
                </c:pt>
                <c:pt idx="1">
                  <c:v>91</c:v>
                </c:pt>
                <c:pt idx="2">
                  <c:v>95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Particles per litre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Pre-monsoon</c:v>
                </c:pt>
                <c:pt idx="1">
                  <c:v>Monsoon</c:v>
                </c:pt>
                <c:pt idx="2">
                  <c:v>Post-monsoon</c:v>
                </c:pt>
                <c:pt idx="3">
                  <c:v>Winter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61</c:v>
                </c:pt>
                <c:pt idx="2">
                  <c:v>44</c:v>
                </c:pt>
                <c:pt idx="3">
                  <c:v>32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Effect on trust (β)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Security</c:v>
                </c:pt>
                <c:pt idx="1">
                  <c:v>Ease of use</c:v>
                </c:pt>
                <c:pt idx="2">
                  <c:v>Support</c:v>
                </c:pt>
                <c:pt idx="3">
                  <c:v>Rewards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0.42</c:v>
                </c:pt>
                <c:pt idx="1">
                  <c:v>0.31</c:v>
                </c:pt>
                <c:pt idx="2">
                  <c:v>0.22</c:v>
                </c:pt>
                <c:pt idx="3">
                  <c:v>0.08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Correlation (R²)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Raw sensor</c:v>
                </c:pt>
                <c:pt idx="1">
                  <c:v>Linear model</c:v>
                </c:pt>
                <c:pt idx="2">
                  <c:v>ML model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0.62</c:v>
                </c:pt>
                <c:pt idx="1">
                  <c:v>0.81</c:v>
                </c:pt>
                <c:pt idx="2">
                  <c:v>0.91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Average CGPA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&lt; 1 h/day</c:v>
                </c:pt>
                <c:pt idx="1">
                  <c:v>1–3 h/day</c:v>
                </c:pt>
                <c:pt idx="2">
                  <c:v>&gt; 3 h/day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7.8</c:v>
                </c:pt>
                <c:pt idx="1">
                  <c:v>7.4</c:v>
                </c:pt>
                <c:pt idx="2">
                  <c:v>6.9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Sales growth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Non-adopters</c:v>
                </c:pt>
                <c:pt idx="1">
                  <c:v>Early adopters</c:v>
                </c:pt>
                <c:pt idx="2">
                  <c:v>Late adopters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</c:v>
                </c:pt>
                <c:pt idx="1">
                  <c:v>17</c:v>
                </c:pt>
                <c:pt idx="2">
                  <c:v>11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THESIS DEFENCE — EXTENDED DECK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THESIS DEFENCE — EXTENDED DECK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THESIS DEFENCE — EXTENDED DECK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THESIS DEFENCE — EXTENDED DECK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4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5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6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209550" y="209550"/>
            <a:ext cx="11772900" cy="6438900"/>
          </a:xfrm>
          <a:prstGeom prst="rect">
            <a:avLst/>
          </a:prstGeom>
          <a:noFill/>
          <a:ln w="317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952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657850" y="552450"/>
            <a:ext cx="876300" cy="87630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57850" y="552450"/>
            <a:ext cx="876300" cy="876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chemeClr val="tx2"/>
                </a:solidFill>
                <a:latin typeface="+mn-lt"/>
              </a:rPr>
              <a:t>CREST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05000" y="158115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THESIS DEFENCE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667250" y="4248150"/>
            <a:ext cx="28575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1524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MODULES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EDITION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866900"/>
            <a:ext cx="9525000" cy="1714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50" b="1" i="0">
                <a:solidFill>
                  <a:schemeClr val="tx1"/>
                </a:solidFill>
                <a:latin typeface="+mj-lt"/>
              </a:rPr>
              <a:t>Thesis Defence — Extended Deck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5500" y="3638550"/>
            <a:ext cx="8001000" cy="4762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Every chapter of the thesis, ready for questions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8097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47625" cy="1943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chemeClr val="tx1"/>
                </a:solidFill>
                <a:latin typeface="+mn-lt"/>
              </a:rPr>
              <a:t>Deep Learning for Early Detection of Diabetic Retinopathy</a:t>
            </a:r>
          </a:p>
        </p:txBody>
      </p:sp>
      <p:sp>
        <p:nvSpPr>
          <p:cNvPr id="7" name="Rectangle 6"/>
          <p:cNvSpPr/>
          <p:nvPr/>
        </p:nvSpPr>
        <p:spPr>
          <a:xfrm>
            <a:off x="4368800" y="18097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368800" y="1809750"/>
            <a:ext cx="47625" cy="1943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97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97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1750" b="1" i="0">
                <a:solidFill>
                  <a:schemeClr val="tx1"/>
                </a:solidFill>
                <a:latin typeface="+mn-lt"/>
              </a:rPr>
              <a:t>Microplastics in Urban Lakes: Sources and Seasonal Trends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51800" y="18097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051800" y="1809750"/>
            <a:ext cx="47625" cy="19431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80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80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Consumer Trust in Digital Payments in Tier-2 Cities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5800" y="39814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85800" y="3981450"/>
            <a:ext cx="47625" cy="19431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Low-Cost IoT Air Quality Monitoring Network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68800" y="39814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368800" y="3981450"/>
            <a:ext cx="47625" cy="1943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97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97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Social Media Use and Academic Performance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51800" y="39814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051800" y="3981450"/>
            <a:ext cx="47625" cy="1943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80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80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1" i="0">
                <a:solidFill>
                  <a:schemeClr val="tx1"/>
                </a:solidFill>
                <a:latin typeface="+mn-lt"/>
              </a:rPr>
              <a:t>Impact of Digital Payments on Small Retailers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Course map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2900" b="1" i="0">
                <a:solidFill>
                  <a:schemeClr val="tx1"/>
                </a:solidFill>
                <a:latin typeface="+mj-lt"/>
              </a:rPr>
              <a:t>Deep Learning for Early Detection of Diabetic Retinopathy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PhD Thesis Defence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Chapter 1 · Deep Learning for Early Detection of Diabetic Retinopathy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19060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RESEARCH GAP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Few models are validated on low-cost camera images from rural clinics.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Background and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Diabetic retinopathy is a leading cause of preventable blindness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Screening needs specialists who are scarce outside cities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Automated screening could reach far more patients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Can a lightweight model match specialist grading?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How robust is it to low-quality images?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Does it help clinicians in real screening camps?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Research questions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Theme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Key findings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What is missing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Established baseline methods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Limited to lab settings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Recent data-driven approaches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Small, narrow datasets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Field studies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comparative evaluation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Summarise your literature here.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Related work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Collect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Images from partner clinics</a:t>
            </a:r>
          </a:p>
        </p:txBody>
      </p:sp>
      <p:sp>
        <p:nvSpPr>
          <p:cNvPr id="8" name="Oval 7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Label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Graded by two specialists</a:t>
            </a:r>
          </a:p>
        </p:txBody>
      </p:sp>
      <p:sp>
        <p:nvSpPr>
          <p:cNvPr id="13" name="Oval 12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Train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Compact CNN with augmentation</a:t>
            </a:r>
          </a:p>
        </p:txBody>
      </p:sp>
      <p:sp>
        <p:nvSpPr>
          <p:cNvPr id="18" name="Oval 17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Validate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Field trial in screening camps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Research design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18,000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retinal images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partner clinics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field camps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Describe your own dataset.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Data and sample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The model matched specialists, and the combination performed best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result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47625" cy="411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Hypotheses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Model reaches specialist level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Works on low-cost cameras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Clinicians trust it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67450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What we found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Matched specialists overall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Needs image-quality check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Trust grew with explanations</a:t>
            </a:r>
          </a:p>
        </p:txBody>
      </p:sp>
      <p:sp>
        <p:nvSpPr>
          <p:cNvPr id="13" name="Oval 12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Findings vs hypotheses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Dataset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labelled rural-clinic image set.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Model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compact, accurate classifier.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Evidence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Field validation in real camps.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Contributions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Limitations and 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Single region; needs wider validation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Image quality varies across devices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Long-term outcome tracking is future work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Publications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1 — journal name, year (published)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2 — conference name, year (accepted)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3 — journal name (under review)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350" b="1" i="0">
                <a:solidFill>
                  <a:schemeClr val="tx1"/>
                </a:solidFill>
                <a:latin typeface="+mj-lt"/>
              </a:rPr>
              <a:t>Microplastics in Urban Lakes: Sources and Seasonal Trends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M.Sc. Dissertation Viva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Chapter 2 · Microplastics in Urban Lakes: Sources and Seasonal Trends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19060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RESEARCH GAP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seasonal study exists for lakes in our city.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Background and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Microplastics are now found in most freshwater bodies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Urban lakes receive runoff and untreated wastewater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Local data on concentrations is scarce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What are the concentrations across seasons?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Which sources contribute most?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Do concentrations differ by lake use?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Research questions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Theme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Key findings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What is missing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Established baseline methods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Limited to lab settings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Recent data-driven approaches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Small, narrow datasets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Field studies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comparative evaluation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Summarise your literature here.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Related work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Sample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water and sediment samples</a:t>
            </a:r>
          </a:p>
        </p:txBody>
      </p:sp>
      <p:sp>
        <p:nvSpPr>
          <p:cNvPr id="8" name="Oval 7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Extract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Density separation and filtration</a:t>
            </a:r>
          </a:p>
        </p:txBody>
      </p:sp>
      <p:sp>
        <p:nvSpPr>
          <p:cNvPr id="13" name="Oval 12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Identify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Microscopy and spectroscopy</a:t>
            </a:r>
          </a:p>
        </p:txBody>
      </p:sp>
      <p:sp>
        <p:nvSpPr>
          <p:cNvPr id="18" name="Oval 17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Analyse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Statistics by season and site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Research design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lakes studied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144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samples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months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Describe your own dataset.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Data and sample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Concentrations peaked in the monsoon as runoff increased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result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47625" cy="411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Hypotheses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Monsoon raises counts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Fibres dominate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Recreational lakes worse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67450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What we found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Confirmed monsoon peak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Fibres and fragments equal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Inlet sites worst</a:t>
            </a:r>
          </a:p>
        </p:txBody>
      </p:sp>
      <p:sp>
        <p:nvSpPr>
          <p:cNvPr id="13" name="Oval 12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Findings vs hypotheses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Baseline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First seasonal baseline for the city.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Method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Low-cost lab protocol.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Policy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Evidence for drain screening.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Contributions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Limitations and 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One year of data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Limited particle-size range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Source tracing is indicative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Publications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1 — journal name, year (published)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2 — conference name, year (accepted)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3 — journal name (under review)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Consumer Trust in Digital Payments in Tier-2 Cities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MBA Research Project Viva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Chapter 3 · Consumer Trust in Digital Payments in Tier-2 Cities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19060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RESEARCH GAP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Little research separates trust factors from convenience factors.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Background and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Digital payments have grown rapidly across India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Adoption in tier-2 cities still lags metros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Trust and fraud concerns are often cited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Which factors drive trust in digital payments?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How does fraud experience change usage?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What would increase adoption?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Research questions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Theme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Key findings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What is missing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Established baseline methods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Limited to lab settings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Recent data-driven approaches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Small, narrow datasets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Field studies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comparative evaluation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Summarise your literature here.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Related work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Survey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Structured questionnaire</a:t>
            </a:r>
          </a:p>
        </p:txBody>
      </p:sp>
      <p:sp>
        <p:nvSpPr>
          <p:cNvPr id="8" name="Oval 7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Sample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Stratified across 4 cities</a:t>
            </a:r>
          </a:p>
        </p:txBody>
      </p:sp>
      <p:sp>
        <p:nvSpPr>
          <p:cNvPr id="13" name="Oval 12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Model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Structural equation modelling</a:t>
            </a:r>
          </a:p>
        </p:txBody>
      </p:sp>
      <p:sp>
        <p:nvSpPr>
          <p:cNvPr id="18" name="Oval 17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Interview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Follow-up with merchants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Research design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respondents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cities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merchant interviews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Describe your own dataset.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Data and sample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Perceived security is the strongest driver of trust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result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47625" cy="411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Hypotheses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Security drives trust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Rewards drive usage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Fraud reduces usage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67450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What we found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Security strongest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Rewards weak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Fraud halves usage for a year</a:t>
            </a:r>
          </a:p>
        </p:txBody>
      </p:sp>
      <p:sp>
        <p:nvSpPr>
          <p:cNvPr id="13" name="Oval 12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Findings vs hypotheses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Model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Validated trust model for tier-2 users.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Insight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Security messaging beats cashback.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Practice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Merchant support recommendations.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Contributions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Limitations and 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Self-reported data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Four cities only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Cross-sectional design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Publications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1 — journal name, year (published)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2 — conference name, year (accepted)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3 — journal name (under review)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Low-Cost IoT Air Quality Monitoring Network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M.Tech Thesis Defence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Chapter 4 · Low-Cost IoT Air Quality Monitoring Network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19060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RESEARCH GAP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Low-cost sensors drift and need calibration before city-scale use.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Background and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Urban air quality varies street by street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Official monitors are few and costly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Low-cost sensors could fill the gaps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How accurate are calibrated low-cost sensors?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Can a mesh network cover a campus?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Which calibration model works best?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Research questions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Theme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Key findings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What is missing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Established baseline methods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Limited to lab settings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Recent data-driven approaches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Small, narrow datasets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Field studies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comparative evaluation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Summarise your literature here.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Related work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12 sensor nodes</a:t>
            </a:r>
          </a:p>
        </p:txBody>
      </p:sp>
      <p:sp>
        <p:nvSpPr>
          <p:cNvPr id="8" name="Oval 7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Co-locate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Next to a reference monitor</a:t>
            </a:r>
          </a:p>
        </p:txBody>
      </p:sp>
      <p:sp>
        <p:nvSpPr>
          <p:cNvPr id="13" name="Oval 12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Calibrate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Regression and ML models</a:t>
            </a:r>
          </a:p>
        </p:txBody>
      </p:sp>
      <p:sp>
        <p:nvSpPr>
          <p:cNvPr id="18" name="Oval 17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Deploy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Campus-wide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Research design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sensor nodes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months of data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reference station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Describe your own dataset.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Data and sample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Agreement with the reference monitor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result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47625" cy="411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Hypotheses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Calibration improves accuracy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Mesh covers the campus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ML beats linear models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67450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What we found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R² rose to 0.91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95% data delivery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ML model performed best</a:t>
            </a:r>
          </a:p>
        </p:txBody>
      </p:sp>
      <p:sp>
        <p:nvSpPr>
          <p:cNvPr id="13" name="Oval 12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Findings vs hypotheses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Hardware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Open low-cost node design.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Method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Calibration pipeline.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Data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Campus air map.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Contributions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Limitations and 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One season only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Single campus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Sensor ageing not studied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Publications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1 — journal name, year (published)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2 — conference name, year (accepted)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3 — journal name (under review)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300" b="1" i="0">
                <a:solidFill>
                  <a:schemeClr val="tx1"/>
                </a:solidFill>
                <a:latin typeface="+mj-lt"/>
              </a:rPr>
              <a:t>Social Media Use and Academic Performance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M.A. Psychology Viva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Chapter 5 · Social Media Use and Academic Performance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19060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RESEARCH GAP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Few studies separate active use from passive scrolling among Indian students.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Background and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Students spend hours daily on social media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Effects on study habits are debated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Evidence from Indian colleges is limited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Is daily use linked to grades?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Does passive scrolling matter more?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Do study habits mediate the effect?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Research questions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Theme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Key findings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What is missing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Established baseline methods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Limited to lab settings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Recent data-driven approaches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Small, narrow datasets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Field studies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comparative evaluation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Summarise your literature here.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Related work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Sample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400 undergraduates</a:t>
            </a:r>
          </a:p>
        </p:txBody>
      </p:sp>
      <p:sp>
        <p:nvSpPr>
          <p:cNvPr id="8" name="Oval 7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Usage logs and survey</a:t>
            </a:r>
          </a:p>
        </p:txBody>
      </p:sp>
      <p:sp>
        <p:nvSpPr>
          <p:cNvPr id="13" name="Oval 12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Model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Regression and mediation</a:t>
            </a:r>
          </a:p>
        </p:txBody>
      </p:sp>
      <p:sp>
        <p:nvSpPr>
          <p:cNvPr id="18" name="Oval 17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Interview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Focus groups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Research design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students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colleges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semesters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Describe your own dataset.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Data and sample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Average grades by daily use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result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47625" cy="411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Hypotheses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More use, lower grades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Passive use matters most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Habits mediate the link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67450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What we found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Small negative link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Passive scrolling strongest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Planning habits buffer effect</a:t>
            </a:r>
          </a:p>
        </p:txBody>
      </p:sp>
      <p:sp>
        <p:nvSpPr>
          <p:cNvPr id="13" name="Oval 12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Findings vs hypotheses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Evidence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Indian college data.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Model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Mediation pathway.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Practice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Study-skills guidance.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Contributions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Limitations and 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Self-reported data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Correlational design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Urban colleges only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Publications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1 — journal name, year (published)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2 — conference name, year (accepted)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3 — journal name (under review)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Impact of Digital Payments on Small Retailers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6858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57300"/>
            <a:ext cx="9105900" cy="3581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M.Com Dissertation Defence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53149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55054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Chapter 6 · Impact of Digital Payments on Small Retailers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19060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RESEARCH GAP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Few studies measure the effect of UPI on small-shop revenue and credit.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Background and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Digital payments have grown rapidly in India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Small retailers adopted UPI at different speeds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Little evidence exists on their sales and costs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Did UPI adoption change monthly sales?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How did cash-handling costs change?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What barriers remain for non-adopters?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Research questions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Theme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Key findings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What is missing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Established baseline methods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Limited to lab settings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Recent data-driven approaches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Small, narrow datasets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Field studies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comparative evaluation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Summarise your literature here.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Related work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Survey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240 retailers in two cities</a:t>
            </a:r>
          </a:p>
        </p:txBody>
      </p:sp>
      <p:sp>
        <p:nvSpPr>
          <p:cNvPr id="8" name="Oval 7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Interview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20 in-depth shop owners</a:t>
            </a:r>
          </a:p>
        </p:txBody>
      </p:sp>
      <p:sp>
        <p:nvSpPr>
          <p:cNvPr id="13" name="Oval 12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Analyse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Before-after comparison</a:t>
            </a:r>
          </a:p>
        </p:txBody>
      </p:sp>
      <p:sp>
        <p:nvSpPr>
          <p:cNvPr id="18" name="Oval 17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Validate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Triangulate with bank data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Research design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240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retailers surveyed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cities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months of data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355336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Describe your own dataset.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Data and sample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Growth in monthly sales over 18 months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result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47625" cy="411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Hypotheses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UPI raises sales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Costs of cash fall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Trust is the main barrier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67450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What we found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Sales rose for adopters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Cash costs fell modestly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Fear of fraud slowed adoption</a:t>
            </a:r>
          </a:p>
        </p:txBody>
      </p:sp>
      <p:sp>
        <p:nvSpPr>
          <p:cNvPr id="13" name="Oval 12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Findings vs hypotheses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525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Evidence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Shop-level panel data.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6482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Framework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Adoption barriers model.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343900" y="21831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Policy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Ideas for retailer training.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Contributions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Limitations and 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Two cities only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Self-reported sales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Short time window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Publications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1 — journal name, year (published)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2 — conference name, year (accepted)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3 — journal name (under review)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249668" y="685800"/>
            <a:ext cx="4398264" cy="1371600"/>
          </a:xfrm>
          <a:custGeom>
            <a:avLst/>
            <a:gdLst/>
            <a:ahLst/>
            <a:cxnLst/>
            <a:rect l="l" t="t" r="r" b="b"/>
            <a:pathLst>
              <a:path w="4398264" h="1371600">
                <a:moveTo>
                  <a:pt x="0" y="1371600"/>
                </a:moveTo>
                <a:lnTo>
                  <a:pt x="2199132" y="0"/>
                </a:lnTo>
                <a:lnTo>
                  <a:pt x="4398264" y="13716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230618" y="2057400"/>
            <a:ext cx="4436364" cy="3429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118694" y="2400300"/>
            <a:ext cx="490549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216803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39441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462078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161110" y="2400300"/>
            <a:ext cx="490549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259219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381857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504494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203526" y="2400300"/>
            <a:ext cx="490549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301635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424273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546910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245942" y="2400300"/>
            <a:ext cx="490549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0344051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466689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0589326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1288358" y="2400300"/>
            <a:ext cx="490549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1386467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1509105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1631742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173468" y="5897880"/>
            <a:ext cx="4550664" cy="27432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040118" y="6172200"/>
            <a:ext cx="4817364" cy="2743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85800" y="512445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5800" y="5410200"/>
            <a:ext cx="54102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5334000" cy="20955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viva-671">
  <a:themeElements>
    <a:clrScheme name="Morphiq viva-671">
      <a:dk1>
        <a:srgbClr val="26201C"/>
      </a:dk1>
      <a:lt1>
        <a:srgbClr val="FFF8F3"/>
      </a:lt1>
      <a:dk2>
        <a:srgbClr val="6A5C53"/>
      </a:dk2>
      <a:lt2>
        <a:srgbClr val="FBE7DC"/>
      </a:lt2>
      <a:accent1>
        <a:srgbClr val="F2545B"/>
      </a:accent1>
      <a:accent2>
        <a:srgbClr val="2E294E"/>
      </a:accent2>
      <a:accent3>
        <a:srgbClr val="F9A03F"/>
      </a:accent3>
      <a:accent4>
        <a:srgbClr val="1B998B"/>
      </a:accent4>
      <a:accent5>
        <a:srgbClr val="FDDAD8"/>
      </a:accent5>
      <a:accent6>
        <a:srgbClr val="DCD5D1"/>
      </a:accent6>
      <a:hlink>
        <a:srgbClr val="F2545B"/>
      </a:hlink>
      <a:folHlink>
        <a:srgbClr val="2E294E"/>
      </a:folHlink>
    </a:clrScheme>
    <a:fontScheme name="Morphiq viva-671">
      <a:majorFont>
        <a:latin typeface="PT Serif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Thesis Defence — Extended Deck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